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329" r:id="rId2"/>
    <p:sldId id="576" r:id="rId3"/>
    <p:sldId id="566" r:id="rId4"/>
    <p:sldId id="585" r:id="rId5"/>
    <p:sldId id="541" r:id="rId6"/>
    <p:sldId id="558" r:id="rId7"/>
    <p:sldId id="574" r:id="rId8"/>
    <p:sldId id="592" r:id="rId9"/>
    <p:sldId id="593" r:id="rId10"/>
    <p:sldId id="594" r:id="rId11"/>
    <p:sldId id="595" r:id="rId12"/>
    <p:sldId id="596" r:id="rId13"/>
    <p:sldId id="591" r:id="rId14"/>
    <p:sldId id="599" r:id="rId15"/>
    <p:sldId id="597" r:id="rId16"/>
    <p:sldId id="598" r:id="rId17"/>
  </p:sldIdLst>
  <p:sldSz cx="9144000" cy="6858000" type="screen4x3"/>
  <p:notesSz cx="6669088" cy="9928225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000000"/>
    <a:srgbClr val="BE6C12"/>
    <a:srgbClr val="00FF00"/>
    <a:srgbClr val="FF0000"/>
    <a:srgbClr val="FFCC99"/>
    <a:srgbClr val="66CCFF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38" autoAdjust="0"/>
    <p:restoredTop sz="68046" autoAdjust="0"/>
  </p:normalViewPr>
  <p:slideViewPr>
    <p:cSldViewPr>
      <p:cViewPr>
        <p:scale>
          <a:sx n="70" d="100"/>
          <a:sy n="70" d="100"/>
        </p:scale>
        <p:origin x="-3030" y="-1104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hPercent val="55"/>
      <c:depthPercent val="100"/>
      <c:rAngAx val="1"/>
    </c:view3D>
    <c:floor>
      <c:spPr>
        <a:solidFill>
          <a:srgbClr val="969696"/>
        </a:solidFill>
        <a:ln w="9525">
          <a:noFill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096149373733347"/>
          <c:y val="5.1994934199658727E-2"/>
          <c:w val="0.89903846153846179"/>
          <c:h val="0.7746478873239468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Dochody ogółem</c:v>
                </c:pt>
              </c:strCache>
            </c:strRef>
          </c:tx>
          <c:spPr>
            <a:solidFill>
              <a:schemeClr val="accent2"/>
            </a:solidFill>
            <a:ln w="1775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571678418483983E-2"/>
                  <c:y val="0.18461354733396454"/>
                </c:manualLayout>
              </c:layout>
              <c:showVal val="1"/>
            </c:dLbl>
            <c:dLbl>
              <c:idx val="1"/>
              <c:layout>
                <c:manualLayout>
                  <c:x val="1.3300051070782717E-2"/>
                  <c:y val="0.17974574536402302"/>
                </c:manualLayout>
              </c:layout>
              <c:showVal val="1"/>
            </c:dLbl>
            <c:spPr>
              <a:noFill/>
              <a:ln w="35514">
                <a:noFill/>
              </a:ln>
            </c:spPr>
            <c:txPr>
              <a:bodyPr/>
              <a:lstStyle/>
              <a:p>
                <a:pPr>
                  <a:defRPr sz="1957" b="1" i="0" u="none" strike="noStrike" baseline="0">
                    <a:solidFill>
                      <a:schemeClr val="tx1"/>
                    </a:solidFill>
                    <a:latin typeface="Arial "/>
                    <a:ea typeface="Arial "/>
                    <a:cs typeface="Arial "/>
                  </a:defRPr>
                </a:pPr>
                <a:endParaRPr lang="pl-PL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Plan 01.01.2016</c:v>
                </c:pt>
                <c:pt idx="1">
                  <c:v>Projekt  2017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3832842600</c:v>
                </c:pt>
                <c:pt idx="1">
                  <c:v>4041500000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Wydatki ogółem</c:v>
                </c:pt>
              </c:strCache>
            </c:strRef>
          </c:tx>
          <c:spPr>
            <a:solidFill>
              <a:schemeClr val="hlink"/>
            </a:solidFill>
            <a:ln w="1775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7494185853350695E-2"/>
                  <c:y val="0.13850531672312771"/>
                </c:manualLayout>
              </c:layout>
              <c:showVal val="1"/>
            </c:dLbl>
            <c:dLbl>
              <c:idx val="1"/>
              <c:layout>
                <c:manualLayout>
                  <c:x val="1.6222558505649333E-2"/>
                  <c:y val="0.14055930687182869"/>
                </c:manualLayout>
              </c:layout>
              <c:showVal val="1"/>
            </c:dLbl>
            <c:spPr>
              <a:noFill/>
              <a:ln w="35514">
                <a:noFill/>
              </a:ln>
            </c:spPr>
            <c:txPr>
              <a:bodyPr/>
              <a:lstStyle/>
              <a:p>
                <a:pPr>
                  <a:defRPr sz="1957" b="1" i="0" u="none" strike="noStrike" baseline="0">
                    <a:solidFill>
                      <a:schemeClr val="tx1"/>
                    </a:solidFill>
                    <a:latin typeface="Arial "/>
                    <a:ea typeface="Arial "/>
                    <a:cs typeface="Arial "/>
                  </a:defRPr>
                </a:pPr>
                <a:endParaRPr lang="pl-PL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Plan 01.01.2016</c:v>
                </c:pt>
                <c:pt idx="1">
                  <c:v>Projekt  2017</c:v>
                </c:pt>
              </c:strCache>
            </c:strRef>
          </c:cat>
          <c:val>
            <c:numRef>
              <c:f>Sheet1!$B$3:$C$3</c:f>
              <c:numCache>
                <c:formatCode>#,##0</c:formatCode>
                <c:ptCount val="2"/>
                <c:pt idx="0">
                  <c:v>3898342600</c:v>
                </c:pt>
                <c:pt idx="1">
                  <c:v>4206500000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Deficyt/Nadwyżka</c:v>
                </c:pt>
              </c:strCache>
            </c:strRef>
          </c:tx>
          <c:spPr>
            <a:solidFill>
              <a:srgbClr val="FF9900"/>
            </a:solidFill>
            <a:ln w="1775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8418316776858579E-2"/>
                  <c:y val="2.4805997669478056E-2"/>
                </c:manualLayout>
              </c:layout>
              <c:showVal val="1"/>
            </c:dLbl>
            <c:dLbl>
              <c:idx val="1"/>
              <c:layout>
                <c:manualLayout>
                  <c:x val="6.9475508599399868E-2"/>
                  <c:y val="-2.5987922838316599E-3"/>
                </c:manualLayout>
              </c:layout>
              <c:showVal val="1"/>
            </c:dLbl>
            <c:numFmt formatCode="#,##0.0" sourceLinked="0"/>
            <c:spPr>
              <a:noFill/>
              <a:ln w="35514">
                <a:noFill/>
              </a:ln>
            </c:spPr>
            <c:txPr>
              <a:bodyPr/>
              <a:lstStyle/>
              <a:p>
                <a:pPr>
                  <a:defRPr sz="1957" b="1" i="0" u="none" strike="noStrike" baseline="0">
                    <a:solidFill>
                      <a:schemeClr val="tx1"/>
                    </a:solidFill>
                    <a:latin typeface="Arial "/>
                    <a:ea typeface="Arial "/>
                    <a:cs typeface="Arial "/>
                  </a:defRPr>
                </a:pPr>
                <a:endParaRPr lang="pl-PL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Plan 01.01.2016</c:v>
                </c:pt>
                <c:pt idx="1">
                  <c:v>Projekt  2017</c:v>
                </c:pt>
              </c:strCache>
            </c:strRef>
          </c:cat>
          <c:val>
            <c:numRef>
              <c:f>Sheet1!$B$4:$C$4</c:f>
              <c:numCache>
                <c:formatCode>#,##0</c:formatCode>
                <c:ptCount val="2"/>
                <c:pt idx="0">
                  <c:v>-65500000</c:v>
                </c:pt>
                <c:pt idx="1">
                  <c:v>-165000000</c:v>
                </c:pt>
              </c:numCache>
            </c:numRef>
          </c:val>
        </c:ser>
        <c:gapDepth val="0"/>
        <c:shape val="cylinder"/>
        <c:axId val="91400064"/>
        <c:axId val="91401600"/>
        <c:axId val="0"/>
      </c:bar3DChart>
      <c:catAx>
        <c:axId val="91400064"/>
        <c:scaling>
          <c:orientation val="minMax"/>
        </c:scaling>
        <c:axPos val="b"/>
        <c:numFmt formatCode="General" sourceLinked="1"/>
        <c:tickLblPos val="low"/>
        <c:spPr>
          <a:ln w="44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1401600"/>
        <c:crosses val="autoZero"/>
        <c:auto val="1"/>
        <c:lblAlgn val="ctr"/>
        <c:lblOffset val="100"/>
        <c:tickLblSkip val="1"/>
        <c:tickMarkSkip val="1"/>
      </c:catAx>
      <c:valAx>
        <c:axId val="91401600"/>
        <c:scaling>
          <c:orientation val="minMax"/>
          <c:min val="-1000000000"/>
        </c:scaling>
        <c:axPos val="l"/>
        <c:majorGridlines>
          <c:spPr>
            <a:ln w="4439">
              <a:solidFill>
                <a:schemeClr val="tx1"/>
              </a:solidFill>
              <a:prstDash val="solid"/>
            </a:ln>
          </c:spPr>
        </c:majorGridlines>
        <c:numFmt formatCode="#,##0" sourceLinked="0"/>
        <c:tickLblPos val="nextTo"/>
        <c:spPr>
          <a:ln w="44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140006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1346153846153813E-2"/>
                <c:y val="2.4144869215291753E-2"/>
              </c:manualLayout>
            </c:layout>
            <c:tx>
              <c:rich>
                <a:bodyPr rot="0" vert="horz"/>
                <a:lstStyle/>
                <a:p>
                  <a:pPr algn="ctr">
                    <a:defRPr sz="1115" b="1" i="0" u="none" strike="noStrike" baseline="0">
                      <a:solidFill>
                        <a:schemeClr val="tx1"/>
                      </a:solidFill>
                      <a:latin typeface="Arial CE"/>
                      <a:ea typeface="Arial CE"/>
                      <a:cs typeface="Arial CE"/>
                    </a:defRPr>
                  </a:pPr>
                  <a:r>
                    <a:rPr lang="pl-PL" baseline="0">
                      <a:solidFill>
                        <a:schemeClr val="tx1"/>
                      </a:solidFill>
                    </a:rPr>
                    <a:t>mln zł</a:t>
                  </a:r>
                </a:p>
              </c:rich>
            </c:tx>
            <c:spPr>
              <a:noFill/>
              <a:ln w="35514">
                <a:noFill/>
              </a:ln>
            </c:spPr>
          </c:dispUnitsLbl>
        </c:dispUnits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20353411519762601"/>
          <c:y val="0.91772534552062113"/>
          <c:w val="0.68028851218533681"/>
          <c:h val="6.438627232936861E-2"/>
        </c:manualLayout>
      </c:layout>
      <c:spPr>
        <a:solidFill>
          <a:schemeClr val="bg1"/>
        </a:solidFill>
        <a:ln w="4439">
          <a:solidFill>
            <a:schemeClr val="tx1"/>
          </a:solidFill>
          <a:prstDash val="solid"/>
        </a:ln>
      </c:spPr>
      <c:txPr>
        <a:bodyPr/>
        <a:lstStyle/>
        <a:p>
          <a:pPr>
            <a:defRPr sz="1509" b="1" i="0" u="none" strike="noStrike" baseline="0">
              <a:solidFill>
                <a:schemeClr val="tx1"/>
              </a:solidFill>
              <a:latin typeface="Arial "/>
              <a:ea typeface="Arial "/>
              <a:cs typeface="Arial "/>
            </a:defRPr>
          </a:pPr>
          <a:endParaRPr lang="pl-PL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691" b="1" i="0" u="none" strike="noStrike" baseline="0">
          <a:solidFill>
            <a:schemeClr val="tx1"/>
          </a:solidFill>
          <a:latin typeface="Arial "/>
          <a:ea typeface="Arial "/>
          <a:cs typeface="Arial "/>
        </a:defRPr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2236842105263172"/>
          <c:y val="9.1234347048300565E-2"/>
          <c:w val="0.83026315789473659"/>
          <c:h val="0.66726296958855102"/>
        </c:manualLayout>
      </c:layout>
      <c:lineChart>
        <c:grouping val="standard"/>
        <c:ser>
          <c:idx val="3"/>
          <c:order val="0"/>
          <c:tx>
            <c:strRef>
              <c:f>Sheet1!$A$2</c:f>
              <c:strCache>
                <c:ptCount val="1"/>
                <c:pt idx="0">
                  <c:v>Dochody bieżące</c:v>
                </c:pt>
              </c:strCache>
            </c:strRef>
          </c:tx>
          <c:spPr>
            <a:ln w="41828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Plan 01.01.2016</c:v>
                </c:pt>
                <c:pt idx="6">
                  <c:v>Projekt 2017</c:v>
                </c:pt>
              </c:strCache>
            </c:strRef>
          </c:cat>
          <c:val>
            <c:numRef>
              <c:f>Sheet1!$B$2:$H$2</c:f>
              <c:numCache>
                <c:formatCode>#,##0</c:formatCode>
                <c:ptCount val="7"/>
                <c:pt idx="0">
                  <c:v>2874434306</c:v>
                </c:pt>
                <c:pt idx="1">
                  <c:v>2938583512</c:v>
                </c:pt>
                <c:pt idx="2">
                  <c:v>3102198444</c:v>
                </c:pt>
                <c:pt idx="3">
                  <c:v>3148735183.9200001</c:v>
                </c:pt>
                <c:pt idx="4">
                  <c:v>3250630911.4400001</c:v>
                </c:pt>
                <c:pt idx="5">
                  <c:v>3411628421</c:v>
                </c:pt>
                <c:pt idx="6">
                  <c:v>3713264500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Wydatki bieżące</c:v>
                </c:pt>
              </c:strCache>
            </c:strRef>
          </c:tx>
          <c:spPr>
            <a:ln w="4182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Plan 01.01.2016</c:v>
                </c:pt>
                <c:pt idx="6">
                  <c:v>Projekt 2017</c:v>
                </c:pt>
              </c:strCache>
            </c:strRef>
          </c:cat>
          <c:val>
            <c:numRef>
              <c:f>Sheet1!$B$3:$H$3</c:f>
              <c:numCache>
                <c:formatCode>#,##0</c:formatCode>
                <c:ptCount val="7"/>
                <c:pt idx="0">
                  <c:v>2754041857</c:v>
                </c:pt>
                <c:pt idx="1">
                  <c:v>2789951432</c:v>
                </c:pt>
                <c:pt idx="2">
                  <c:v>2837907253</c:v>
                </c:pt>
                <c:pt idx="3">
                  <c:v>3009120781.5900002</c:v>
                </c:pt>
                <c:pt idx="4">
                  <c:v>3052661045.980001</c:v>
                </c:pt>
                <c:pt idx="5">
                  <c:v>3177926842</c:v>
                </c:pt>
                <c:pt idx="6">
                  <c:v>3381861300</c:v>
                </c:pt>
              </c:numCache>
            </c:numRef>
          </c:val>
        </c:ser>
        <c:marker val="1"/>
        <c:axId val="104260352"/>
        <c:axId val="104261888"/>
      </c:lineChart>
      <c:catAx>
        <c:axId val="104260352"/>
        <c:scaling>
          <c:orientation val="minMax"/>
        </c:scaling>
        <c:axPos val="b"/>
        <c:numFmt formatCode="General" sourceLinked="1"/>
        <c:tickLblPos val="nextTo"/>
        <c:spPr>
          <a:ln w="34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4261888"/>
        <c:crosses val="autoZero"/>
        <c:auto val="1"/>
        <c:lblAlgn val="ctr"/>
        <c:lblOffset val="100"/>
        <c:tickLblSkip val="1"/>
        <c:tickMarkSkip val="1"/>
      </c:catAx>
      <c:valAx>
        <c:axId val="104261888"/>
        <c:scaling>
          <c:orientation val="minMax"/>
          <c:max val="4000000000"/>
          <c:min val="2250000000"/>
        </c:scaling>
        <c:axPos val="l"/>
        <c:majorGridlines>
          <c:spPr>
            <a:ln w="3486">
              <a:solidFill>
                <a:schemeClr val="tx1"/>
              </a:solidFill>
              <a:prstDash val="solid"/>
            </a:ln>
          </c:spPr>
        </c:majorGridlines>
        <c:numFmt formatCode="#,##0" sourceLinked="0"/>
        <c:tickLblPos val="nextTo"/>
        <c:spPr>
          <a:ln w="34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4260352"/>
        <c:crosses val="autoZero"/>
        <c:crossBetween val="between"/>
        <c:majorUnit val="250000000"/>
        <c:dispUnits>
          <c:builtInUnit val="millions"/>
          <c:dispUnitsLbl>
            <c:layout>
              <c:manualLayout>
                <c:xMode val="edge"/>
                <c:yMode val="edge"/>
                <c:x val="3.8157894736842078E-2"/>
                <c:y val="5.3667262969588564E-3"/>
              </c:manualLayout>
            </c:layout>
            <c:spPr>
              <a:noFill/>
              <a:ln w="27886">
                <a:noFill/>
              </a:ln>
            </c:spPr>
            <c:txPr>
              <a:bodyPr rot="0" vert="horz"/>
              <a:lstStyle/>
              <a:p>
                <a:pPr algn="ctr">
                  <a:defRPr sz="878" b="1" i="0" u="none" strike="noStrike" baseline="0">
                    <a:solidFill>
                      <a:schemeClr val="tx1"/>
                    </a:solidFill>
                    <a:latin typeface="Arial CE"/>
                    <a:ea typeface="Arial CE"/>
                    <a:cs typeface="Arial CE"/>
                  </a:defRPr>
                </a:pPr>
                <a:endParaRPr lang="pl-PL"/>
              </a:p>
            </c:txPr>
          </c:dispUnitsLbl>
        </c:dispUnits>
      </c:valAx>
      <c:spPr>
        <a:noFill/>
        <a:ln w="13943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9736843401141488"/>
          <c:y val="0.93738815318539725"/>
          <c:w val="0.54605265101712197"/>
          <c:h val="5.7245117087636799E-2"/>
        </c:manualLayout>
      </c:layout>
      <c:spPr>
        <a:solidFill>
          <a:schemeClr val="bg1"/>
        </a:solidFill>
        <a:ln w="3486">
          <a:solidFill>
            <a:schemeClr val="tx1"/>
          </a:solidFill>
          <a:prstDash val="solid"/>
        </a:ln>
      </c:spPr>
      <c:txPr>
        <a:bodyPr/>
        <a:lstStyle/>
        <a:p>
          <a:pPr>
            <a:defRPr sz="120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7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Dochody per capita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5.9258530183727044E-3"/>
                  <c:y val="-0.35321390208071485"/>
                </c:manualLayout>
              </c:layout>
              <c:showVal val="1"/>
            </c:dLbl>
            <c:dLbl>
              <c:idx val="1"/>
              <c:layout>
                <c:manualLayout>
                  <c:x val="1.9166666666666669E-2"/>
                  <c:y val="-0.33917891259406402"/>
                </c:manualLayout>
              </c:layout>
              <c:showVal val="1"/>
            </c:dLbl>
            <c:dLbl>
              <c:idx val="2"/>
              <c:layout>
                <c:manualLayout>
                  <c:x val="1.7037182852143479E-2"/>
                  <c:y val="-0.32046559327852941"/>
                </c:manualLayout>
              </c:layout>
              <c:showVal val="1"/>
            </c:dLbl>
            <c:dLbl>
              <c:idx val="3"/>
              <c:layout>
                <c:manualLayout>
                  <c:x val="1.4537073490813649E-2"/>
                  <c:y val="-0.33683974767962221"/>
                </c:manualLayout>
              </c:layout>
              <c:showVal val="1"/>
            </c:dLbl>
            <c:dLbl>
              <c:idx val="4"/>
              <c:layout>
                <c:manualLayout>
                  <c:x val="5.6481846019247597E-3"/>
                  <c:y val="-0.3508747371662731"/>
                </c:manualLayout>
              </c:layout>
              <c:showVal val="1"/>
            </c:dLbl>
            <c:dLbl>
              <c:idx val="5"/>
              <c:layout>
                <c:manualLayout>
                  <c:x val="1.1110892388451546E-2"/>
                  <c:y val="-0.36023139682404032"/>
                </c:manualLayout>
              </c:layout>
              <c:showVal val="1"/>
            </c:dLbl>
            <c:dLbl>
              <c:idx val="6"/>
              <c:layout>
                <c:manualLayout>
                  <c:x val="1.0370297787358844E-2"/>
                  <c:y val="-0.38362304596845886"/>
                </c:manualLayout>
              </c:layout>
              <c:showVal val="1"/>
            </c:dLbl>
            <c:dLbl>
              <c:idx val="7"/>
              <c:layout>
                <c:manualLayout>
                  <c:x val="5.9258844499192774E-3"/>
                  <c:y val="-0.39064054071178389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Val val="1"/>
          </c:dLbls>
          <c:cat>
            <c:strRef>
              <c:f>Arkusz1!$A$2:$A$7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01.01.2016</c:v>
                </c:pt>
                <c:pt idx="5">
                  <c:v>Projekt 2017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5690</c:v>
                </c:pt>
                <c:pt idx="1">
                  <c:v>5720</c:v>
                </c:pt>
                <c:pt idx="2">
                  <c:v>5604</c:v>
                </c:pt>
                <c:pt idx="3">
                  <c:v>5718</c:v>
                </c:pt>
                <c:pt idx="4">
                  <c:v>6064</c:v>
                </c:pt>
                <c:pt idx="5">
                  <c:v>6394</c:v>
                </c:pt>
              </c:numCache>
            </c:numRef>
          </c:val>
        </c:ser>
        <c:shape val="cylinder"/>
        <c:axId val="94225536"/>
        <c:axId val="94227072"/>
        <c:axId val="0"/>
      </c:bar3DChart>
      <c:catAx>
        <c:axId val="94225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 i="0" baseline="0"/>
            </a:pPr>
            <a:endParaRPr lang="pl-PL"/>
          </a:p>
        </c:txPr>
        <c:crossAx val="94227072"/>
        <c:crosses val="autoZero"/>
        <c:auto val="1"/>
        <c:lblAlgn val="ctr"/>
        <c:lblOffset val="100"/>
      </c:catAx>
      <c:valAx>
        <c:axId val="94227072"/>
        <c:scaling>
          <c:orientation val="minMax"/>
          <c:max val="700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600" b="1" i="0" baseline="0"/>
            </a:pPr>
            <a:endParaRPr lang="pl-PL"/>
          </a:p>
        </c:txPr>
        <c:crossAx val="9422553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1855179301678313"/>
          <c:y val="9.1567549447109528E-2"/>
          <c:w val="0.81560891938250635"/>
          <c:h val="0.6781559379616436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Plan 01.01.2016</c:v>
                </c:pt>
              </c:strCache>
            </c:strRef>
          </c:tx>
          <c:spPr>
            <a:solidFill>
              <a:schemeClr val="accent1"/>
            </a:solidFill>
            <a:ln w="139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0561398443843933E-2"/>
                  <c:y val="-5.9028263196942508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4266982601403069E-2"/>
                  <c:y val="-3.6950475458792695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4.4017526723551734E-3"/>
                  <c:y val="-3.2197250997920805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1045365244313705E-2"/>
                  <c:y val="2.8134468068396791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4608306931483859E-2"/>
                  <c:y val="-2.5604074545597672E-3"/>
                </c:manualLayout>
              </c:layout>
              <c:dLblPos val="outEnd"/>
              <c:showVal val="1"/>
            </c:dLbl>
            <c:numFmt formatCode="#,##0" sourceLinked="0"/>
            <c:spPr>
              <a:noFill/>
              <a:ln w="27933">
                <a:noFill/>
              </a:ln>
            </c:spPr>
            <c:txPr>
              <a:bodyPr/>
              <a:lstStyle/>
              <a:p>
                <a:pPr>
                  <a:defRPr sz="131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PIT i CIT</c:v>
                </c:pt>
                <c:pt idx="1">
                  <c:v>Wpływy z podatków</c:v>
                </c:pt>
                <c:pt idx="2">
                  <c:v>Wpływy z opłat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1122185.0720000004</c:v>
                </c:pt>
                <c:pt idx="1">
                  <c:v>523362.7</c:v>
                </c:pt>
                <c:pt idx="2">
                  <c:v>347958.83500000002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Projekt 2017</c:v>
                </c:pt>
              </c:strCache>
            </c:strRef>
          </c:tx>
          <c:spPr>
            <a:solidFill>
              <a:srgbClr val="800000"/>
            </a:solidFill>
            <a:ln w="139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5869122815191503E-2"/>
                  <c:y val="-1.7382737828929368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4024211934920698E-2"/>
                  <c:y val="-3.3342507879868949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2.9274749237896195E-2"/>
                  <c:y val="-3.6827581718428995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3024636640029353E-2"/>
                  <c:y val="-3.4230572473524595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3391728012140523E-2"/>
                  <c:y val="7.9710043490931436E-3"/>
                </c:manualLayout>
              </c:layout>
              <c:dLblPos val="outEnd"/>
              <c:showVal val="1"/>
            </c:dLbl>
            <c:numFmt formatCode="#,##0" sourceLinked="0"/>
            <c:spPr>
              <a:noFill/>
              <a:ln w="27933">
                <a:noFill/>
              </a:ln>
            </c:spPr>
            <c:txPr>
              <a:bodyPr/>
              <a:lstStyle/>
              <a:p>
                <a:pPr>
                  <a:defRPr sz="131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PIT i CIT</c:v>
                </c:pt>
                <c:pt idx="1">
                  <c:v>Wpływy z podatków</c:v>
                </c:pt>
                <c:pt idx="2">
                  <c:v>Wpływy z opłat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>
                  <c:v>1208248.2890000001</c:v>
                </c:pt>
                <c:pt idx="1">
                  <c:v>530340.69999999949</c:v>
                </c:pt>
                <c:pt idx="2">
                  <c:v>314458.31</c:v>
                </c:pt>
              </c:numCache>
            </c:numRef>
          </c:val>
        </c:ser>
        <c:axId val="102499840"/>
        <c:axId val="102501376"/>
      </c:barChart>
      <c:catAx>
        <c:axId val="102499840"/>
        <c:scaling>
          <c:orientation val="minMax"/>
        </c:scaling>
        <c:axPos val="b"/>
        <c:numFmt formatCode="General" sourceLinked="1"/>
        <c:tickLblPos val="nextTo"/>
        <c:spPr>
          <a:ln w="34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2501376"/>
        <c:crosses val="autoZero"/>
        <c:auto val="1"/>
        <c:lblAlgn val="ctr"/>
        <c:lblOffset val="100"/>
        <c:tickLblSkip val="1"/>
        <c:tickMarkSkip val="1"/>
      </c:catAx>
      <c:valAx>
        <c:axId val="102501376"/>
        <c:scaling>
          <c:orientation val="minMax"/>
        </c:scaling>
        <c:axPos val="l"/>
        <c:majorGridlines>
          <c:spPr>
            <a:ln w="3492">
              <a:solidFill>
                <a:schemeClr val="tx1"/>
              </a:solidFill>
              <a:prstDash val="solid"/>
            </a:ln>
          </c:spPr>
        </c:majorGridlines>
        <c:numFmt formatCode="#,##0" sourceLinked="0"/>
        <c:tickLblPos val="nextTo"/>
        <c:spPr>
          <a:ln w="34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2499840"/>
        <c:crosses val="autoZero"/>
        <c:crossBetween val="between"/>
        <c:majorUnit val="200000"/>
      </c:valAx>
      <c:spPr>
        <a:noFill/>
        <a:ln w="1396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644939514772193"/>
          <c:y val="0.92586988596764219"/>
          <c:w val="0.34476842738407792"/>
          <c:h val="7.4130114032356434E-2"/>
        </c:manualLayout>
      </c:layout>
      <c:spPr>
        <a:solidFill>
          <a:schemeClr val="bg1"/>
        </a:solidFill>
        <a:ln w="3492">
          <a:solidFill>
            <a:schemeClr val="tx1"/>
          </a:solidFill>
          <a:prstDash val="solid"/>
        </a:ln>
      </c:spPr>
      <c:txPr>
        <a:bodyPr/>
        <a:lstStyle/>
        <a:p>
          <a:pPr>
            <a:defRPr sz="161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2226091155967413"/>
          <c:y val="3.1186222401693824E-2"/>
          <c:w val="0.87773908844032589"/>
          <c:h val="0.71542017470643027"/>
        </c:manualLayout>
      </c:layout>
      <c:lineChart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Wpływy z PIT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-9.2686910626942509E-2"/>
                  <c:y val="-8.490819510332101E-2"/>
                </c:manualLayout>
              </c:layout>
              <c:showVal val="1"/>
            </c:dLbl>
            <c:dLbl>
              <c:idx val="1"/>
              <c:layout>
                <c:manualLayout>
                  <c:x val="-7.7492335114329028E-2"/>
                  <c:y val="-0.14593596033383296"/>
                </c:manualLayout>
              </c:layout>
              <c:showVal val="1"/>
            </c:dLbl>
            <c:dLbl>
              <c:idx val="2"/>
              <c:layout>
                <c:manualLayout>
                  <c:x val="1.2155660410090821E-2"/>
                  <c:y val="-6.6334527424469533E-2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2015</c:v>
                </c:pt>
                <c:pt idx="1">
                  <c:v>Plan 01.01.2016</c:v>
                </c:pt>
                <c:pt idx="2">
                  <c:v>Projekt 2017</c:v>
                </c:pt>
              </c:strCache>
            </c:str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957881543</c:v>
                </c:pt>
                <c:pt idx="1">
                  <c:v>1017185072</c:v>
                </c:pt>
                <c:pt idx="2">
                  <c:v>1103248289</c:v>
                </c:pt>
              </c:numCache>
            </c:numRef>
          </c:val>
        </c:ser>
        <c:marker val="1"/>
        <c:axId val="102584704"/>
        <c:axId val="102586240"/>
      </c:lineChart>
      <c:catAx>
        <c:axId val="10258470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02586240"/>
        <c:crosses val="autoZero"/>
        <c:auto val="1"/>
        <c:lblAlgn val="ctr"/>
        <c:lblOffset val="100"/>
      </c:catAx>
      <c:valAx>
        <c:axId val="102586240"/>
        <c:scaling>
          <c:orientation val="minMax"/>
          <c:max val="1110000000"/>
          <c:min val="95000000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02584704"/>
        <c:crosses val="autoZero"/>
        <c:crossBetween val="between"/>
        <c:majorUnit val="50000000"/>
        <c:dispUnits>
          <c:builtInUnit val="millions"/>
        </c:dispUnits>
      </c:valAx>
    </c:plotArea>
    <c:legend>
      <c:legendPos val="b"/>
      <c:layout/>
      <c:txPr>
        <a:bodyPr/>
        <a:lstStyle/>
        <a:p>
          <a:pPr>
            <a:defRPr b="1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0592532314226202"/>
          <c:y val="8.535141440653253E-2"/>
          <c:w val="0.86662748784829213"/>
          <c:h val="0.6606221444541677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Plan 01.01.2016</c:v>
                </c:pt>
              </c:strCache>
            </c:strRef>
          </c:tx>
          <c:spPr>
            <a:solidFill>
              <a:schemeClr val="accent1"/>
            </a:solidFill>
            <a:ln w="1356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2.6809369445764397E-2"/>
                  <c:y val="9.8232377139537727E-4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6666298459033887E-2"/>
                  <c:y val="-2.4010887527947895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202253247562704E-2"/>
                  <c:y val="-3.3113444922327484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1773090310190712E-2"/>
                  <c:y val="-2.6635873001888818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5191178433204345E-2"/>
                  <c:y val="-1.4990181782832793E-2"/>
                </c:manualLayout>
              </c:layout>
              <c:dLblPos val="outEnd"/>
              <c:showVal val="1"/>
            </c:dLbl>
            <c:numFmt formatCode="#,##0" sourceLinked="0"/>
            <c:spPr>
              <a:noFill/>
              <a:ln w="27120">
                <a:noFill/>
              </a:ln>
            </c:spPr>
            <c:txPr>
              <a:bodyPr/>
              <a:lstStyle/>
              <a:p>
                <a:pPr>
                  <a:defRPr sz="1395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Subwencja ogólna</c:v>
                </c:pt>
                <c:pt idx="1">
                  <c:v>Dotacje z UE</c:v>
                </c:pt>
                <c:pt idx="2">
                  <c:v>Dotacje z budżetu państwa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554843</c:v>
                </c:pt>
                <c:pt idx="1">
                  <c:v>198156</c:v>
                </c:pt>
                <c:pt idx="2">
                  <c:v>174828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Projekt 2017</c:v>
                </c:pt>
              </c:strCache>
            </c:strRef>
          </c:tx>
          <c:spPr>
            <a:solidFill>
              <a:srgbClr val="800000"/>
            </a:solidFill>
            <a:ln w="1356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5227681094339133E-3"/>
                  <c:y val="-2.50863514038446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0723641322420192E-2"/>
                  <c:y val="-6.695689603885903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7673508498670963E-2"/>
                  <c:y val="-3.071585496257419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5139858422829729E-2"/>
                  <c:y val="-1.833584306429566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5171858182953225E-2"/>
                  <c:y val="-1.3470149801216181E-2"/>
                </c:manualLayout>
              </c:layout>
              <c:dLblPos val="outEnd"/>
              <c:showVal val="1"/>
            </c:dLbl>
            <c:numFmt formatCode="#,##0" sourceLinked="0"/>
            <c:spPr>
              <a:noFill/>
              <a:ln w="27120">
                <a:noFill/>
              </a:ln>
            </c:spPr>
            <c:txPr>
              <a:bodyPr/>
              <a:lstStyle/>
              <a:p>
                <a:pPr>
                  <a:defRPr sz="139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Subwencja ogólna</c:v>
                </c:pt>
                <c:pt idx="1">
                  <c:v>Dotacje z UE</c:v>
                </c:pt>
                <c:pt idx="2">
                  <c:v>Dotacje z budżetu państwa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>
                  <c:v>593075</c:v>
                </c:pt>
                <c:pt idx="1">
                  <c:v>136073</c:v>
                </c:pt>
                <c:pt idx="2">
                  <c:v>407941</c:v>
                </c:pt>
              </c:numCache>
            </c:numRef>
          </c:val>
        </c:ser>
        <c:axId val="102619392"/>
        <c:axId val="102637568"/>
      </c:barChart>
      <c:catAx>
        <c:axId val="102619392"/>
        <c:scaling>
          <c:orientation val="minMax"/>
        </c:scaling>
        <c:axPos val="b"/>
        <c:numFmt formatCode="General" sourceLinked="1"/>
        <c:tickLblPos val="nextTo"/>
        <c:spPr>
          <a:ln w="33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2637568"/>
        <c:crosses val="autoZero"/>
        <c:auto val="1"/>
        <c:lblAlgn val="ctr"/>
        <c:lblOffset val="100"/>
        <c:tickLblSkip val="1"/>
        <c:tickMarkSkip val="1"/>
      </c:catAx>
      <c:valAx>
        <c:axId val="102637568"/>
        <c:scaling>
          <c:orientation val="minMax"/>
        </c:scaling>
        <c:axPos val="l"/>
        <c:majorGridlines>
          <c:spPr>
            <a:ln w="3391">
              <a:solidFill>
                <a:schemeClr val="tx1"/>
              </a:solidFill>
              <a:prstDash val="solid"/>
            </a:ln>
          </c:spPr>
        </c:majorGridlines>
        <c:numFmt formatCode="#,##0" sourceLinked="0"/>
        <c:tickLblPos val="nextTo"/>
        <c:spPr>
          <a:ln w="33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2619392"/>
        <c:crosses val="autoZero"/>
        <c:crossBetween val="between"/>
        <c:majorUnit val="100000"/>
      </c:valAx>
      <c:spPr>
        <a:noFill/>
        <a:ln w="1356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098856766811117"/>
          <c:y val="0.87706009777743554"/>
          <c:w val="0.68523730447745446"/>
          <c:h val="7.386465839139672E-2"/>
        </c:manualLayout>
      </c:layout>
      <c:spPr>
        <a:solidFill>
          <a:schemeClr val="bg1"/>
        </a:solidFill>
        <a:ln w="3391">
          <a:solidFill>
            <a:schemeClr val="tx1"/>
          </a:solidFill>
          <a:prstDash val="solid"/>
        </a:ln>
      </c:spPr>
      <c:txPr>
        <a:bodyPr/>
        <a:lstStyle/>
        <a:p>
          <a:pPr>
            <a:defRPr sz="156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otX val="8"/>
      <c:hPercent val="53"/>
      <c:rotY val="13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8821495894933016E-4"/>
          <c:y val="1.6962889862294755E-3"/>
          <c:w val="0.71042843295936864"/>
          <c:h val="0.8349148424220646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Wydatki bieżące</c:v>
                </c:pt>
              </c:strCache>
            </c:strRef>
          </c:tx>
          <c:spPr>
            <a:solidFill>
              <a:schemeClr val="bg1"/>
            </a:solidFill>
            <a:ln w="9447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8.4707451095737546E-3"/>
                  <c:y val="-5.0614021465604536E-2"/>
                </c:manualLayout>
              </c:layout>
              <c:showVal val="1"/>
            </c:dLbl>
            <c:dLbl>
              <c:idx val="2"/>
              <c:layout>
                <c:manualLayout>
                  <c:x val="-1.6101295261075953E-3"/>
                  <c:y val="-4.69273515283919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</a:t>
                    </a:r>
                    <a:r>
                      <a:rPr lang="pl-PL" dirty="0" smtClean="0"/>
                      <a:t>381</a:t>
                    </a:r>
                    <a:r>
                      <a:rPr lang="pl-PL" baseline="0" dirty="0" smtClean="0"/>
                      <a:t> 861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5.8013052936911171E-3"/>
                  <c:y val="-5.6401328762012745E-2"/>
                </c:manualLayout>
              </c:layout>
              <c:showVal val="1"/>
            </c:dLbl>
            <c:dLbl>
              <c:idx val="5"/>
              <c:layout>
                <c:manualLayout>
                  <c:xMode val="edge"/>
                  <c:yMode val="edge"/>
                  <c:x val="0.6909693454846727"/>
                  <c:y val="0.51630434782608658"/>
                </c:manualLayout>
              </c:layout>
              <c:numFmt formatCode="#,##0" sourceLinked="0"/>
              <c:spPr>
                <a:noFill/>
                <a:ln w="18893">
                  <a:noFill/>
                </a:ln>
              </c:spPr>
              <c:txPr>
                <a:bodyPr/>
                <a:lstStyle/>
                <a:p>
                  <a:pPr>
                    <a:defRPr sz="1598" b="1" i="0" u="none" strike="noStrike" baseline="0">
                      <a:solidFill>
                        <a:srgbClr val="FFFF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Val val="1"/>
            </c:dLbl>
            <c:dLbl>
              <c:idx val="6"/>
              <c:layout>
                <c:manualLayout>
                  <c:xMode val="edge"/>
                  <c:yMode val="edge"/>
                  <c:x val="0.55840927920463967"/>
                  <c:y val="0.51494565217391886"/>
                </c:manualLayout>
              </c:layout>
              <c:numFmt formatCode="#,##0" sourceLinked="0"/>
              <c:spPr>
                <a:noFill/>
                <a:ln w="18893">
                  <a:noFill/>
                </a:ln>
              </c:spPr>
              <c:txPr>
                <a:bodyPr/>
                <a:lstStyle/>
                <a:p>
                  <a:pPr>
                    <a:defRPr sz="1598" b="1" i="0" u="none" strike="noStrike" baseline="0">
                      <a:solidFill>
                        <a:srgbClr val="FFFF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Val val="1"/>
            </c:dLbl>
            <c:dLbl>
              <c:idx val="7"/>
              <c:layout>
                <c:manualLayout>
                  <c:xMode val="edge"/>
                  <c:yMode val="edge"/>
                  <c:x val="0.6379453189726596"/>
                  <c:y val="0.51630434782608658"/>
                </c:manualLayout>
              </c:layout>
              <c:numFmt formatCode="#,##0" sourceLinked="0"/>
              <c:spPr>
                <a:noFill/>
                <a:ln w="18893">
                  <a:noFill/>
                </a:ln>
              </c:spPr>
              <c:txPr>
                <a:bodyPr/>
                <a:lstStyle/>
                <a:p>
                  <a:pPr>
                    <a:defRPr sz="1598" b="1" i="0" u="none" strike="noStrike" baseline="0">
                      <a:solidFill>
                        <a:srgbClr val="FFFF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Val val="1"/>
            </c:dLbl>
            <c:dLbl>
              <c:idx val="8"/>
              <c:layout>
                <c:manualLayout>
                  <c:xMode val="edge"/>
                  <c:yMode val="edge"/>
                  <c:x val="0.71748135874067931"/>
                  <c:y val="0.51494565217391886"/>
                </c:manualLayout>
              </c:layout>
              <c:numFmt formatCode="#,##0" sourceLinked="0"/>
              <c:spPr>
                <a:noFill/>
                <a:ln w="18893">
                  <a:noFill/>
                </a:ln>
              </c:spPr>
              <c:txPr>
                <a:bodyPr/>
                <a:lstStyle/>
                <a:p>
                  <a:pPr>
                    <a:defRPr sz="1598" b="1" i="0" u="none" strike="noStrike" baseline="0">
                      <a:solidFill>
                        <a:srgbClr val="FFFF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Val val="1"/>
            </c:dLbl>
            <c:numFmt formatCode="#,##0" sourceLinked="0"/>
            <c:spPr>
              <a:noFill/>
              <a:ln w="18893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rgbClr val="FF66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Sheet1!$C$1:$G$1</c:f>
              <c:strCache>
                <c:ptCount val="3"/>
                <c:pt idx="2">
                  <c:v>Projekt  2017</c:v>
                </c:pt>
              </c:strCache>
            </c:strRef>
          </c:cat>
          <c:val>
            <c:numRef>
              <c:f>Sheet1!$C$2:$G$2</c:f>
              <c:numCache>
                <c:formatCode>General</c:formatCode>
                <c:ptCount val="5"/>
                <c:pt idx="2" formatCode="#,##0">
                  <c:v>3381861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Udziały w spółkach</c:v>
                </c:pt>
              </c:strCache>
            </c:strRef>
          </c:tx>
          <c:spPr>
            <a:solidFill>
              <a:srgbClr val="FF6600"/>
            </a:solidFill>
            <a:ln w="9447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2.6532977794019698E-3"/>
                  <c:y val="4.5828966301316332E-2"/>
                </c:manualLayout>
              </c:layout>
              <c:numFmt formatCode="#,##0" sourceLinked="0"/>
              <c:spPr>
                <a:noFill/>
                <a:ln w="18893">
                  <a:noFill/>
                </a:ln>
              </c:spPr>
              <c:txPr>
                <a:bodyPr/>
                <a:lstStyle/>
                <a:p>
                  <a:pPr>
                    <a:defRPr sz="1598" b="1" i="0" u="none" strike="noStrike" baseline="0">
                      <a:solidFill>
                        <a:srgbClr val="FF66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Val val="1"/>
            </c:dLbl>
            <c:dLbl>
              <c:idx val="2"/>
              <c:layout>
                <c:manualLayout>
                  <c:x val="-1.2309501921396878E-3"/>
                  <c:y val="5.2397100882880923E-2"/>
                </c:manualLayout>
              </c:layout>
              <c:tx>
                <c:rich>
                  <a:bodyPr/>
                  <a:lstStyle/>
                  <a:p>
                    <a:pPr>
                      <a:defRPr sz="1598" b="1" i="0" u="none" strike="noStrike" baseline="0">
                        <a:solidFill>
                          <a:srgbClr val="FF66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l-PL" dirty="0" smtClean="0"/>
                      <a:t>172</a:t>
                    </a:r>
                    <a:r>
                      <a:rPr lang="pl-PL" baseline="0" dirty="0" smtClean="0"/>
                      <a:t> 028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 w="18893">
                  <a:noFill/>
                </a:ln>
              </c:spPr>
              <c:showVal val="1"/>
            </c:dLbl>
            <c:dLbl>
              <c:idx val="3"/>
              <c:layout>
                <c:manualLayout>
                  <c:x val="1.4502121244997881E-3"/>
                  <c:y val="4.5121063009610482E-2"/>
                </c:manualLayout>
              </c:layout>
              <c:showVal val="1"/>
            </c:dLbl>
            <c:spPr>
              <a:noFill/>
              <a:ln w="18893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rgbClr val="FF66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Sheet1!$C$1:$G$1</c:f>
              <c:strCache>
                <c:ptCount val="3"/>
                <c:pt idx="2">
                  <c:v>Projekt  2017</c:v>
                </c:pt>
              </c:strCache>
            </c:strRef>
          </c:cat>
          <c:val>
            <c:numRef>
              <c:f>Sheet1!$C$3:$G$3</c:f>
              <c:numCache>
                <c:formatCode>General</c:formatCode>
                <c:ptCount val="5"/>
                <c:pt idx="2" formatCode="#,##0">
                  <c:v>172027.9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Wydatki inwestycyjne</c:v>
                </c:pt>
              </c:strCache>
            </c:strRef>
          </c:tx>
          <c:spPr>
            <a:solidFill>
              <a:srgbClr val="00FFFF"/>
            </a:solidFill>
            <a:ln w="944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.39269739757459188"/>
                  <c:y val="-0.12034946018345645"/>
                </c:manualLayout>
              </c:layout>
              <c:showVal val="1"/>
            </c:dLbl>
            <c:dLbl>
              <c:idx val="1"/>
              <c:layout>
                <c:manualLayout>
                  <c:x val="6.5569724980029933E-3"/>
                  <c:y val="-1.8838785615715753E-3"/>
                </c:manualLayout>
              </c:layout>
              <c:showVal val="1"/>
            </c:dLbl>
            <c:dLbl>
              <c:idx val="2"/>
              <c:layout>
                <c:manualLayout>
                  <c:x val="1.6428449161246161E-3"/>
                  <c:y val="-1.4600819871742837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652</a:t>
                    </a:r>
                    <a:r>
                      <a:rPr lang="pl-PL" baseline="0" dirty="0" smtClean="0"/>
                      <a:t> 611</a:t>
                    </a:r>
                    <a:endParaRPr/>
                  </a:p>
                </c:rich>
              </c:tx>
              <c:showVal val="1"/>
            </c:dLbl>
            <c:dLbl>
              <c:idx val="3"/>
              <c:layout>
                <c:manualLayout>
                  <c:x val="-7.5953703756573981E-4"/>
                  <c:y val="-6.8472101326985824E-3"/>
                </c:manualLayout>
              </c:layout>
              <c:showVal val="1"/>
            </c:dLbl>
            <c:dLbl>
              <c:idx val="5"/>
              <c:layout>
                <c:manualLayout>
                  <c:xMode val="edge"/>
                  <c:yMode val="edge"/>
                  <c:x val="0.69262634631317965"/>
                  <c:y val="1.358695652173913E-2"/>
                </c:manualLayout>
              </c:layout>
              <c:tx>
                <c:rich>
                  <a:bodyPr/>
                  <a:lstStyle/>
                  <a:p>
                    <a:r>
                      <a:rPr lang="pl-PL" sz="1594" b="1" i="0" u="none" strike="noStrike" kern="1200" baseline="0" dirty="0">
                        <a:solidFill>
                          <a:srgbClr val="FF6600"/>
                        </a:solidFill>
                        <a:latin typeface="Arial"/>
                        <a:ea typeface="Arial"/>
                        <a:cs typeface="Arial"/>
                      </a:rPr>
                      <a:t>1</a:t>
                    </a:r>
                    <a:r>
                      <a:rPr sz="1594" baseline="0"/>
                      <a:t> 669</a:t>
                    </a:r>
                  </a:p>
                </c:rich>
              </c:tx>
            </c:dLbl>
            <c:dLbl>
              <c:idx val="6"/>
              <c:layout>
                <c:manualLayout>
                  <c:xMode val="edge"/>
                  <c:yMode val="edge"/>
                  <c:x val="0.56255178127589067"/>
                  <c:y val="0.13858695652173941"/>
                </c:manualLayout>
              </c:layout>
              <c:tx>
                <c:rich>
                  <a:bodyPr/>
                  <a:lstStyle/>
                  <a:p>
                    <a:r>
                      <a:rPr lang="pl-PL" sz="1594" b="1" i="0" u="none" strike="noStrike" kern="1200" baseline="0" dirty="0">
                        <a:solidFill>
                          <a:srgbClr val="FF6600"/>
                        </a:solidFill>
                        <a:latin typeface="Arial"/>
                        <a:ea typeface="Arial"/>
                        <a:cs typeface="Arial"/>
                      </a:rPr>
                      <a:t>1</a:t>
                    </a:r>
                    <a:r>
                      <a:rPr sz="1594" baseline="0"/>
                      <a:t> 299</a:t>
                    </a:r>
                  </a:p>
                </c:rich>
              </c:tx>
            </c:dLbl>
            <c:dLbl>
              <c:idx val="7"/>
              <c:layout>
                <c:manualLayout>
                  <c:xMode val="edge"/>
                  <c:yMode val="edge"/>
                  <c:x val="0.64125932062966062"/>
                  <c:y val="0.16576086956521741"/>
                </c:manualLayout>
              </c:layout>
              <c:tx>
                <c:rich>
                  <a:bodyPr/>
                  <a:lstStyle/>
                  <a:p>
                    <a:r>
                      <a:rPr lang="pl-PL" sz="1594" b="1" i="0" u="none" strike="noStrike" kern="1200" baseline="0" dirty="0">
                        <a:solidFill>
                          <a:srgbClr val="FF6600"/>
                        </a:solidFill>
                        <a:latin typeface="Arial"/>
                        <a:ea typeface="Arial"/>
                        <a:cs typeface="Arial"/>
                      </a:rPr>
                      <a:t>1</a:t>
                    </a:r>
                    <a:r>
                      <a:rPr sz="1594" baseline="0"/>
                      <a:t> 181</a:t>
                    </a:r>
                  </a:p>
                </c:rich>
              </c:tx>
            </c:dLbl>
            <c:dLbl>
              <c:idx val="8"/>
              <c:layout>
                <c:manualLayout>
                  <c:xMode val="edge"/>
                  <c:yMode val="edge"/>
                  <c:x val="0.71499585749793282"/>
                  <c:y val="6.9293478260869554E-2"/>
                </c:manualLayout>
              </c:layout>
              <c:tx>
                <c:rich>
                  <a:bodyPr/>
                  <a:lstStyle/>
                  <a:p>
                    <a:r>
                      <a:rPr lang="pl-PL" sz="1594" b="1" i="0" u="none" strike="noStrike" kern="1200" baseline="0" dirty="0">
                        <a:solidFill>
                          <a:srgbClr val="FF6600"/>
                        </a:solidFill>
                        <a:latin typeface="Arial"/>
                        <a:ea typeface="Arial"/>
                        <a:cs typeface="Arial"/>
                      </a:rPr>
                      <a:t>1</a:t>
                    </a:r>
                    <a:r>
                      <a:rPr sz="1594" baseline="0"/>
                      <a:t> 489</a:t>
                    </a:r>
                  </a:p>
                </c:rich>
              </c:tx>
            </c:dLbl>
            <c:numFmt formatCode="#,##0" sourceLinked="0"/>
            <c:spPr>
              <a:noFill/>
              <a:ln w="18893">
                <a:noFill/>
              </a:ln>
            </c:spPr>
            <c:txPr>
              <a:bodyPr/>
              <a:lstStyle/>
              <a:p>
                <a:pPr algn="ctr" rtl="0">
                  <a:defRPr lang="pl-PL" sz="1594" b="1" i="0" u="none" strike="noStrike" kern="1200" baseline="0" dirty="0">
                    <a:solidFill>
                      <a:srgbClr val="FF66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Sheet1!$C$1:$G$1</c:f>
              <c:strCache>
                <c:ptCount val="3"/>
                <c:pt idx="2">
                  <c:v>Projekt  2017</c:v>
                </c:pt>
              </c:strCache>
            </c:strRef>
          </c:cat>
          <c:val>
            <c:numRef>
              <c:f>Sheet1!$C$4:$G$4</c:f>
              <c:numCache>
                <c:formatCode>General</c:formatCode>
                <c:ptCount val="5"/>
                <c:pt idx="2" formatCode="#,##0">
                  <c:v>652610.80000000005</c:v>
                </c:pt>
              </c:numCache>
            </c:numRef>
          </c:val>
        </c:ser>
        <c:gapWidth val="0"/>
        <c:gapDepth val="0"/>
        <c:shape val="box"/>
        <c:axId val="103266944"/>
        <c:axId val="103276928"/>
        <c:axId val="0"/>
      </c:bar3DChart>
      <c:catAx>
        <c:axId val="103266944"/>
        <c:scaling>
          <c:orientation val="minMax"/>
        </c:scaling>
        <c:axPos val="b"/>
        <c:numFmt formatCode="General" sourceLinked="1"/>
        <c:tickLblPos val="low"/>
        <c:spPr>
          <a:ln w="2364">
            <a:noFill/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3276928"/>
        <c:crosses val="autoZero"/>
        <c:auto val="1"/>
        <c:lblAlgn val="ctr"/>
        <c:lblOffset val="100"/>
        <c:tickLblSkip val="2"/>
        <c:tickMarkSkip val="1"/>
      </c:catAx>
      <c:valAx>
        <c:axId val="103276928"/>
        <c:scaling>
          <c:orientation val="minMax"/>
          <c:max val="4200000"/>
        </c:scaling>
        <c:delete val="1"/>
        <c:axPos val="l"/>
        <c:numFmt formatCode="#,##0" sourceLinked="0"/>
        <c:tickLblPos val="nextTo"/>
        <c:crossAx val="103266944"/>
        <c:crosses val="autoZero"/>
        <c:crossBetween val="between"/>
        <c:majorUnit val="500000"/>
        <c:minorUnit val="100000"/>
      </c:valAx>
      <c:spPr>
        <a:noFill/>
        <a:ln w="25374">
          <a:noFill/>
        </a:ln>
      </c:spPr>
    </c:plotArea>
    <c:legend>
      <c:legendPos val="r"/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legendEntry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legendEntry>
      <c:layout>
        <c:manualLayout>
          <c:xMode val="edge"/>
          <c:yMode val="edge"/>
          <c:x val="0.53301939027894452"/>
          <c:y val="0.13811550681709311"/>
          <c:w val="0.3432479855784088"/>
          <c:h val="0.60237880596134552"/>
        </c:manualLayout>
      </c:layout>
      <c:spPr>
        <a:noFill/>
        <a:ln w="2364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1.4030612244897959E-2"/>
          <c:y val="2.7027027027027185E-2"/>
          <c:w val="0.97448979591836737"/>
          <c:h val="0.9508599508599509"/>
        </c:manualLayout>
      </c:layout>
      <c:barChart>
        <c:barDir val="col"/>
        <c:grouping val="clustered"/>
        <c:axId val="103526400"/>
        <c:axId val="103527936"/>
      </c:barChart>
      <c:catAx>
        <c:axId val="103526400"/>
        <c:scaling>
          <c:orientation val="minMax"/>
        </c:scaling>
        <c:axPos val="b"/>
        <c:majorTickMark val="cross"/>
        <c:tickLblPos val="nextTo"/>
        <c:spPr>
          <a:ln w="30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3527936"/>
        <c:crosses val="autoZero"/>
        <c:auto val="1"/>
        <c:lblAlgn val="ctr"/>
        <c:lblOffset val="100"/>
        <c:tickMarkSkip val="1"/>
      </c:catAx>
      <c:valAx>
        <c:axId val="103527936"/>
        <c:scaling>
          <c:orientation val="minMax"/>
        </c:scaling>
        <c:axPos val="l"/>
        <c:majorTickMark val="cross"/>
        <c:tickLblPos val="nextTo"/>
        <c:spPr>
          <a:ln w="30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352640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2420907840440171"/>
          <c:y val="0.28800000000000031"/>
          <c:w val="0.5969738651994495"/>
          <c:h val="0.4613333333333332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Wsch.</c:v>
                </c:pt>
              </c:strCache>
            </c:strRef>
          </c:tx>
          <c:spPr>
            <a:solidFill>
              <a:schemeClr val="accent1"/>
            </a:solidFill>
            <a:ln w="16603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808000"/>
              </a:solidFill>
              <a:ln w="16603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FF99"/>
              </a:solidFill>
              <a:ln w="16603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9900"/>
              </a:solidFill>
              <a:ln w="16603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tint val="46667"/>
                      <a:invGamma/>
                    </a:srgbClr>
                  </a:gs>
                </a:gsLst>
                <a:lin ang="5400000" scaled="1"/>
              </a:gradFill>
              <a:ln w="16603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FFCC99"/>
              </a:solidFill>
              <a:ln w="16603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rgbClr val="FFCC00"/>
              </a:solidFill>
              <a:ln w="16603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93366"/>
              </a:solidFill>
              <a:ln w="16603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00FFFF"/>
              </a:solidFill>
              <a:ln w="16603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3771866748538944E-2"/>
                  <c:y val="-8.4132094143969743E-2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7.2151685957288214E-2"/>
                  <c:y val="9.7155027752678577E-3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Transport i
 łączność</a:t>
                    </a:r>
                  </a:p>
                </c:rich>
              </c:tx>
              <c:dLblPos val="bestFit"/>
            </c:dLbl>
            <c:dLbl>
              <c:idx val="2"/>
              <c:layout>
                <c:manualLayout>
                  <c:x val="0.23551470820245829"/>
                  <c:y val="9.4822770104556725E-2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2.5402464036257764E-2"/>
                  <c:y val="9.6719504324254552E-2"/>
                </c:manualLayout>
              </c:layout>
              <c:dLblPos val="bestFit"/>
              <c:showCatName val="1"/>
            </c:dLbl>
            <c:dLbl>
              <c:idx val="4"/>
              <c:layout>
                <c:manualLayout>
                  <c:x val="-4.5775425612782007E-2"/>
                  <c:y val="4.2152575190396314E-2"/>
                </c:manualLayout>
              </c:layout>
              <c:dLblPos val="bestFit"/>
              <c:showCatName val="1"/>
            </c:dLbl>
            <c:dLbl>
              <c:idx val="5"/>
              <c:layout>
                <c:manualLayout>
                  <c:x val="-7.946847490254591E-2"/>
                  <c:y val="3.0275461468955916E-2"/>
                </c:manualLayout>
              </c:layout>
              <c:dLblPos val="bestFit"/>
              <c:showCatName val="1"/>
            </c:dLbl>
            <c:dLbl>
              <c:idx val="6"/>
              <c:layout>
                <c:manualLayout>
                  <c:x val="-7.1962480099823686E-2"/>
                  <c:y val="-8.008028914418483E-2"/>
                </c:manualLayout>
              </c:layout>
              <c:dLblPos val="bestFit"/>
              <c:showCatName val="1"/>
            </c:dLbl>
            <c:dLbl>
              <c:idx val="7"/>
              <c:layout>
                <c:manualLayout>
                  <c:x val="-5.1330038436035903E-2"/>
                  <c:y val="-0.10800937997504406"/>
                </c:manualLayout>
              </c:layout>
              <c:dLblPos val="bestFit"/>
              <c:showCatName val="1"/>
            </c:dLbl>
            <c:dLbl>
              <c:idx val="8"/>
              <c:layout>
                <c:manualLayout>
                  <c:xMode val="edge"/>
                  <c:yMode val="edge"/>
                  <c:x val="0.46079779917469088"/>
                  <c:y val="0.192"/>
                </c:manualLayout>
              </c:layout>
              <c:dLblPos val="bestFit"/>
              <c:showCatName val="1"/>
            </c:dLbl>
            <c:dLbl>
              <c:idx val="9"/>
              <c:layout>
                <c:manualLayout>
                  <c:xMode val="edge"/>
                  <c:yMode val="edge"/>
                  <c:x val="0.36588720770289118"/>
                  <c:y val="0.25333333333333324"/>
                </c:manualLayout>
              </c:layout>
              <c:dLblPos val="bestFit"/>
              <c:showCatName val="1"/>
            </c:dLbl>
            <c:dLbl>
              <c:idx val="10"/>
              <c:layout>
                <c:manualLayout>
                  <c:xMode val="edge"/>
                  <c:yMode val="edge"/>
                  <c:x val="0.88720770288858364"/>
                  <c:y val="0.60000000000000064"/>
                </c:manualLayout>
              </c:layout>
              <c:dLblPos val="bestFit"/>
              <c:showCatName val="1"/>
            </c:dLbl>
            <c:dLbl>
              <c:idx val="11"/>
              <c:layout>
                <c:manualLayout>
                  <c:xMode val="edge"/>
                  <c:yMode val="edge"/>
                  <c:x val="0.95873452544704252"/>
                  <c:y val="0.65066666666666662"/>
                </c:manualLayout>
              </c:layout>
              <c:dLblPos val="bestFit"/>
              <c:showCatName val="1"/>
            </c:dLbl>
            <c:spPr>
              <a:noFill/>
              <a:ln w="33208">
                <a:noFill/>
              </a:ln>
            </c:spPr>
            <c:txPr>
              <a:bodyPr/>
              <a:lstStyle/>
              <a:p>
                <a:pPr>
                  <a:defRPr sz="104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OŚWIATA </c:v>
                </c:pt>
                <c:pt idx="1">
                  <c:v>TRANSPORT I ŁĄCZNOŚĆ</c:v>
                </c:pt>
                <c:pt idx="2">
                  <c:v>POMOC SPOŁECZNA   Z RODZINĄ</c:v>
                </c:pt>
                <c:pt idx="3">
                  <c:v>GOSPODARKA KOMUNALNA
I OCHRONA ŚRODOWISKA</c:v>
                </c:pt>
                <c:pt idx="4">
                  <c:v>ADMINISTRACJA PUBLICZNA</c:v>
                </c:pt>
                <c:pt idx="5">
                  <c:v>GOSPODARKA MIESZKANIOWA</c:v>
                </c:pt>
                <c:pt idx="6">
                  <c:v>KULTURA I OCHRONA DZIEDZICTWA NARODOWEGO</c:v>
                </c:pt>
                <c:pt idx="7">
                  <c:v>POZOSTAŁE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0.27</c:v>
                </c:pt>
                <c:pt idx="1">
                  <c:v>0.17199999999999999</c:v>
                </c:pt>
                <c:pt idx="2">
                  <c:v>0.14399999999999999</c:v>
                </c:pt>
                <c:pt idx="3">
                  <c:v>9.2999999999999999E-2</c:v>
                </c:pt>
                <c:pt idx="4">
                  <c:v>6.9000000000000006E-2</c:v>
                </c:pt>
                <c:pt idx="5">
                  <c:v>4.7E-2</c:v>
                </c:pt>
                <c:pt idx="6">
                  <c:v>3.4000000000000002E-2</c:v>
                </c:pt>
                <c:pt idx="7">
                  <c:v>0.17100000000000001</c:v>
                </c:pt>
              </c:numCache>
            </c:numRef>
          </c:val>
        </c:ser>
      </c:pie3DChart>
      <c:spPr>
        <a:noFill/>
        <a:ln w="25414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235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1825922421948958"/>
          <c:y val="9.0289608177172243E-2"/>
          <c:w val="0.80794701986754969"/>
          <c:h val="0.6507666098807495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Plan 01.01.2016</c:v>
                </c:pt>
              </c:strCache>
            </c:strRef>
          </c:tx>
          <c:spPr>
            <a:solidFill>
              <a:schemeClr val="accent1"/>
            </a:solidFill>
            <a:ln w="1398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6830708661417351E-2"/>
                  <c:y val="-7.9187323806746528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2.7616998087103582E-2"/>
                  <c:y val="-9.3786332264022745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8.3293295965123047E-3"/>
                  <c:y val="-3.3851851851851855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7756684016192899E-2"/>
                  <c:y val="-3.5432098765432116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068853151830588E-2"/>
                  <c:y val="-4.4595897735005399E-2"/>
                </c:manualLayout>
              </c:layout>
              <c:dLblPos val="outEnd"/>
              <c:showVal val="1"/>
            </c:dLbl>
            <c:numFmt formatCode="#,##0" sourceLinked="0"/>
            <c:spPr>
              <a:noFill/>
              <a:ln w="27976">
                <a:noFill/>
              </a:ln>
            </c:spPr>
            <c:txPr>
              <a:bodyPr/>
              <a:lstStyle/>
              <a:p>
                <a:pPr>
                  <a:defRPr sz="13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Oświata</c:v>
                </c:pt>
                <c:pt idx="1">
                  <c:v>Transport</c:v>
                </c:pt>
                <c:pt idx="2">
                  <c:v>Pomoc Społeczna z Rodziną</c:v>
                </c:pt>
                <c:pt idx="3">
                  <c:v>Kultura</c:v>
                </c:pt>
              </c:strCache>
            </c:strRef>
          </c:cat>
          <c:val>
            <c:numRef>
              <c:f>Sheet1!$B$2:$E$2</c:f>
              <c:numCache>
                <c:formatCode>#,##0</c:formatCode>
                <c:ptCount val="4"/>
                <c:pt idx="0">
                  <c:v>990063.79</c:v>
                </c:pt>
                <c:pt idx="1">
                  <c:v>428511.32900000003</c:v>
                </c:pt>
                <c:pt idx="2">
                  <c:v>348977.913</c:v>
                </c:pt>
                <c:pt idx="3" formatCode="0">
                  <c:v>130741.93799999999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Projekt 2017</c:v>
                </c:pt>
              </c:strCache>
            </c:strRef>
          </c:tx>
          <c:spPr>
            <a:solidFill>
              <a:srgbClr val="800000"/>
            </a:solidFill>
            <a:ln w="1398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0026024289336707E-2"/>
                  <c:y val="-1.896432390395646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3423528626718346E-2"/>
                  <c:y val="-2.0235053951589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6748187196939386E-2"/>
                  <c:y val="-2.5344220861281228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3.039948396280974E-2"/>
                  <c:y val="-3.56024108097600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3607144445927456E-2"/>
                  <c:y val="-3.1374161563137944E-2"/>
                </c:manualLayout>
              </c:layout>
              <c:dLblPos val="outEnd"/>
              <c:showVal val="1"/>
            </c:dLbl>
            <c:numFmt formatCode="#,##0" sourceLinked="0"/>
            <c:spPr>
              <a:noFill/>
              <a:ln w="27976">
                <a:noFill/>
              </a:ln>
            </c:spPr>
            <c:txPr>
              <a:bodyPr/>
              <a:lstStyle/>
              <a:p>
                <a:pPr>
                  <a:defRPr sz="13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Oświata</c:v>
                </c:pt>
                <c:pt idx="1">
                  <c:v>Transport</c:v>
                </c:pt>
                <c:pt idx="2">
                  <c:v>Pomoc Społeczna z Rodziną</c:v>
                </c:pt>
                <c:pt idx="3">
                  <c:v>Kultura</c:v>
                </c:pt>
              </c:strCache>
            </c:strRef>
          </c:cat>
          <c:val>
            <c:numRef>
              <c:f>Sheet1!$B$3:$E$3</c:f>
              <c:numCache>
                <c:formatCode>#,##0</c:formatCode>
                <c:ptCount val="4"/>
                <c:pt idx="0">
                  <c:v>1031327.416</c:v>
                </c:pt>
                <c:pt idx="1">
                  <c:v>445613.30699999997</c:v>
                </c:pt>
                <c:pt idx="2">
                  <c:v>591166.598</c:v>
                </c:pt>
                <c:pt idx="3" formatCode="0">
                  <c:v>122142.734</c:v>
                </c:pt>
              </c:numCache>
            </c:numRef>
          </c:val>
        </c:ser>
        <c:axId val="103611392"/>
        <c:axId val="103953152"/>
      </c:barChart>
      <c:catAx>
        <c:axId val="103611392"/>
        <c:scaling>
          <c:orientation val="minMax"/>
        </c:scaling>
        <c:axPos val="b"/>
        <c:numFmt formatCode="General" sourceLinked="1"/>
        <c:tickLblPos val="nextTo"/>
        <c:spPr>
          <a:ln w="34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3953152"/>
        <c:crosses val="autoZero"/>
        <c:auto val="1"/>
        <c:lblAlgn val="ctr"/>
        <c:lblOffset val="100"/>
        <c:tickLblSkip val="1"/>
        <c:tickMarkSkip val="1"/>
      </c:catAx>
      <c:valAx>
        <c:axId val="103953152"/>
        <c:scaling>
          <c:orientation val="minMax"/>
          <c:max val="1200000"/>
        </c:scaling>
        <c:axPos val="l"/>
        <c:majorGridlines>
          <c:spPr>
            <a:ln w="3497">
              <a:solidFill>
                <a:schemeClr val="tx1"/>
              </a:solidFill>
              <a:prstDash val="solid"/>
            </a:ln>
          </c:spPr>
        </c:majorGridlines>
        <c:numFmt formatCode="#,##0" sourceLinked="0"/>
        <c:tickLblPos val="nextTo"/>
        <c:spPr>
          <a:ln w="34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3611392"/>
        <c:crosses val="autoZero"/>
        <c:crossBetween val="between"/>
        <c:majorUnit val="200000"/>
        <c:minorUnit val="200000"/>
      </c:valAx>
      <c:spPr>
        <a:noFill/>
        <a:ln w="13988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126688242359536"/>
          <c:y val="0.91933877709730727"/>
          <c:w val="0.72148950131233558"/>
          <c:h val="7.1550303564550347E-2"/>
        </c:manualLayout>
      </c:layout>
      <c:spPr>
        <a:solidFill>
          <a:schemeClr val="bg1"/>
        </a:solidFill>
        <a:ln w="3497">
          <a:solidFill>
            <a:schemeClr val="tx1"/>
          </a:solidFill>
          <a:prstDash val="solid"/>
        </a:ln>
      </c:spPr>
      <c:txPr>
        <a:bodyPr/>
        <a:lstStyle/>
        <a:p>
          <a:pPr>
            <a:defRPr sz="161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7A4A47F3-D3B9-44B2-8CD8-22DF0AA133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2522879-AD7B-40BE-9E64-AFA1B46202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685FA-E014-44F9-8A4D-DB7D5032E1FA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88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153" tIns="46077" rIns="92153" bIns="46077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8EEC6C-14A1-46E3-BB8B-2A02036F9BAA}" type="slidenum">
              <a:rPr lang="pl-PL" sz="1200" b="0">
                <a:latin typeface="Times New Roman" pitchFamily="18" charset="0"/>
              </a:rPr>
              <a:pPr algn="r"/>
              <a:t>2</a:t>
            </a:fld>
            <a:endParaRPr lang="pl-PL" sz="1200" b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153" tIns="46077" rIns="92153" bIns="46077"/>
          <a:lstStyle/>
          <a:p>
            <a:r>
              <a:rPr lang="pl-PL" b="1" smtClean="0"/>
              <a:t>Wzrost </a:t>
            </a:r>
            <a:r>
              <a:rPr lang="pl-PL" smtClean="0"/>
              <a:t>wskaźników w I półroczu 2004 r porównaniu do analogicznego</a:t>
            </a:r>
            <a:br>
              <a:rPr lang="pl-PL" smtClean="0"/>
            </a:br>
            <a:r>
              <a:rPr lang="pl-PL" smtClean="0"/>
              <a:t>okresu roku ubiegłego wynosi:</a:t>
            </a:r>
          </a:p>
          <a:p>
            <a:r>
              <a:rPr lang="pl-PL" smtClean="0"/>
              <a:t>Dochody                 wzrost o    </a:t>
            </a:r>
            <a:r>
              <a:rPr lang="pl-PL" b="1" smtClean="0"/>
              <a:t>82.992.004 zł</a:t>
            </a:r>
          </a:p>
          <a:p>
            <a:r>
              <a:rPr lang="pl-PL" smtClean="0"/>
              <a:t>Wydatki                  wzrost o    </a:t>
            </a:r>
            <a:r>
              <a:rPr lang="pl-PL" b="1" smtClean="0"/>
              <a:t>23.845.167 zł</a:t>
            </a:r>
          </a:p>
          <a:p>
            <a:r>
              <a:rPr lang="pl-PL" smtClean="0"/>
              <a:t>Wynik finansowy   wzrost o    </a:t>
            </a:r>
            <a:r>
              <a:rPr lang="pl-PL" b="1" smtClean="0"/>
              <a:t>59.146.837 zł</a:t>
            </a:r>
          </a:p>
          <a:p>
            <a:endParaRPr lang="pl-PL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BD92C0-249C-46D8-A683-6742140005B7}" type="slidenum">
              <a:rPr lang="pl-PL" sz="1200" b="0">
                <a:latin typeface="Times New Roman" pitchFamily="18" charset="0"/>
              </a:rPr>
              <a:pPr algn="r"/>
              <a:t>3</a:t>
            </a:fld>
            <a:endParaRPr lang="pl-PL" sz="1200" b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153" tIns="46077" rIns="92153" bIns="46077"/>
          <a:lstStyle/>
          <a:p>
            <a:r>
              <a:rPr lang="pl-PL" b="1" smtClean="0"/>
              <a:t>Wzrost </a:t>
            </a:r>
            <a:r>
              <a:rPr lang="pl-PL" smtClean="0"/>
              <a:t>wskaźników w I półroczu 2004 r porównaniu do analogicznego</a:t>
            </a:r>
            <a:br>
              <a:rPr lang="pl-PL" smtClean="0"/>
            </a:br>
            <a:r>
              <a:rPr lang="pl-PL" smtClean="0"/>
              <a:t>okresu roku ubiegłego wynosi:</a:t>
            </a:r>
          </a:p>
          <a:p>
            <a:r>
              <a:rPr lang="pl-PL" smtClean="0"/>
              <a:t>Dochody                 wzrost o    </a:t>
            </a:r>
            <a:r>
              <a:rPr lang="pl-PL" b="1" smtClean="0"/>
              <a:t>82.992.004 zł</a:t>
            </a:r>
          </a:p>
          <a:p>
            <a:r>
              <a:rPr lang="pl-PL" smtClean="0"/>
              <a:t>Wydatki                  wzrost o    </a:t>
            </a:r>
            <a:r>
              <a:rPr lang="pl-PL" b="1" smtClean="0"/>
              <a:t>23.845.167 zł</a:t>
            </a:r>
          </a:p>
          <a:p>
            <a:r>
              <a:rPr lang="pl-PL" smtClean="0"/>
              <a:t>Wynik finansowy   wzrost o    </a:t>
            </a:r>
            <a:r>
              <a:rPr lang="pl-PL" b="1" smtClean="0"/>
              <a:t>59.146.837 zł</a:t>
            </a:r>
          </a:p>
          <a:p>
            <a:endParaRPr lang="pl-PL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2879-AD7B-40BE-9E64-AFA1B4620258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7BD0EB-280E-46E8-B305-1B93DF7F1921}" type="slidenum">
              <a:rPr lang="pl-PL" sz="1200" b="0">
                <a:latin typeface="Times New Roman" pitchFamily="18" charset="0"/>
              </a:rPr>
              <a:pPr algn="r"/>
              <a:t>5</a:t>
            </a:fld>
            <a:endParaRPr lang="pl-PL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4113" cy="3722687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410200" cy="4633913"/>
          </a:xfrm>
          <a:noFill/>
          <a:ln/>
        </p:spPr>
        <p:txBody>
          <a:bodyPr lIns="92879" tIns="46439" rIns="92879" bIns="46439"/>
          <a:lstStyle/>
          <a:p>
            <a:pPr marL="228600" indent="-228600" eaLnBrk="1" hangingPunct="1"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7FB1A-F55A-4CE2-A407-F922B90A3A30}" type="slidenum">
              <a:rPr lang="pl-PL" smtClean="0"/>
              <a:pPr/>
              <a:t>9</a:t>
            </a:fld>
            <a:endParaRPr lang="pl-PL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800600"/>
            <a:ext cx="5181600" cy="45481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153" tIns="46077" rIns="92153" bIns="46077"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7BD0EB-280E-46E8-B305-1B93DF7F1921}" type="slidenum">
              <a:rPr lang="pl-PL" sz="1200" b="0">
                <a:latin typeface="Times New Roman" pitchFamily="18" charset="0"/>
              </a:rPr>
              <a:pPr algn="r"/>
              <a:t>10</a:t>
            </a:fld>
            <a:endParaRPr lang="pl-PL" sz="12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4113" cy="3722687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410200" cy="4633913"/>
          </a:xfrm>
          <a:noFill/>
          <a:ln/>
        </p:spPr>
        <p:txBody>
          <a:bodyPr lIns="92879" tIns="46439" rIns="92879" bIns="46439"/>
          <a:lstStyle/>
          <a:p>
            <a:pPr marL="228600" indent="-228600" eaLnBrk="1" hangingPunct="1"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569A29-01F3-4F58-852B-88C7BEFD1413}" type="slidenum">
              <a:rPr lang="pl-PL" smtClean="0"/>
              <a:pPr/>
              <a:t>11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153" tIns="46077" rIns="92153" bIns="46077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88B79-705B-4676-943A-19CA377822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07175" y="538163"/>
            <a:ext cx="2238375" cy="4978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-107950" y="538163"/>
            <a:ext cx="6562725" cy="4978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F8E6-CB5A-4FA4-AB26-109FB15EBD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BD4E8-0B6A-433D-B33D-362C3BADF4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0113" y="1916113"/>
            <a:ext cx="389572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48238" y="1916113"/>
            <a:ext cx="3897312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D0E2B-ECE8-4E4D-80C1-46EFC28FAA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7400F-54D1-44AF-9576-806EF16F47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7BDC3-5FA0-4A8B-9615-5553D96DF1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2C2E9-45FE-44A7-8274-9C9D0A67CD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3163-B211-4A01-8462-3DD84F593F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A5A87-7953-42F4-9CA7-CCFAB0DA8E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DB784-E113-4825-9E36-966093A0CF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50825" y="0"/>
          <a:ext cx="4595813" cy="6453188"/>
        </p:xfrm>
        <a:graphic>
          <a:graphicData uri="http://schemas.openxmlformats.org/presentationml/2006/ole">
            <p:oleObj spid="_x0000_s1026" name="CorelDRAW" r:id="rId13" imgW="2154960" imgH="3021840" progId="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211638" y="5851525"/>
          <a:ext cx="4702175" cy="895350"/>
        </p:xfrm>
        <a:graphic>
          <a:graphicData uri="http://schemas.openxmlformats.org/presentationml/2006/ole">
            <p:oleObj spid="_x0000_s1027" name="CorelDRAW" r:id="rId14" imgW="5992560" imgH="1139400" progId="">
              <p:embed/>
            </p:oleObj>
          </a:graphicData>
        </a:graphic>
      </p:graphicFrame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42175" y="0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CF0D520-DC79-4AAC-A19D-68DAEDDF6F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9399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-107950" y="538163"/>
            <a:ext cx="6119813" cy="404812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252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59400" name="Rectangle 8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900113" y="1916113"/>
            <a:ext cx="79454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236538" y="5910263"/>
          <a:ext cx="2233612" cy="625475"/>
        </p:xfrm>
        <a:graphic>
          <a:graphicData uri="http://schemas.openxmlformats.org/presentationml/2006/ole">
            <p:oleObj spid="_x0000_s1028" name="CorelDRAW" r:id="rId15" imgW="6303960" imgH="1762200" progId="">
              <p:embed/>
            </p:oleObj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E2DF6-8F85-4865-A57F-6A4B39257EAB}" type="slidenum">
              <a:rPr lang="pl-PL"/>
              <a:pPr>
                <a:defRPr/>
              </a:pPr>
              <a:t>1</a:t>
            </a:fld>
            <a:endParaRPr lang="pl-PL"/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066800" y="2400300"/>
            <a:ext cx="7239000" cy="1238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8861425" y="6553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48EDF2B2-2CD8-40FF-A6B0-E5045D63CFBA}" type="slidenum">
              <a:rPr lang="pl-PL" sz="1400" b="0">
                <a:solidFill>
                  <a:srgbClr val="000000"/>
                </a:solidFill>
              </a:rPr>
              <a:pPr algn="r"/>
              <a:t>1</a:t>
            </a:fld>
            <a:endParaRPr lang="pl-PL" sz="1400" b="0"/>
          </a:p>
        </p:txBody>
      </p:sp>
      <p:sp>
        <p:nvSpPr>
          <p:cNvPr id="9" name="pole tekstowe 8"/>
          <p:cNvSpPr txBox="1"/>
          <p:nvPr/>
        </p:nvSpPr>
        <p:spPr>
          <a:xfrm>
            <a:off x="1285852" y="2857497"/>
            <a:ext cx="6786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solidFill>
                  <a:srgbClr val="000000"/>
                </a:solidFill>
              </a:rPr>
              <a:t>PROJEKT BUDŻETU MIASTA NA 2017 ROK</a:t>
            </a:r>
            <a:endParaRPr lang="pl-PL" sz="5400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le tekstowe 12"/>
          <p:cNvSpPr txBox="1"/>
          <p:nvPr/>
        </p:nvSpPr>
        <p:spPr>
          <a:xfrm>
            <a:off x="1000100" y="4286256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/>
              <a:t>PROJEKT BUDŻETU MIASTA NA 2017 ROK</a:t>
            </a:r>
            <a:endParaRPr lang="pl-PL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8632825" y="6553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C0EF369E-6097-4416-A9B3-B41D5BDD8018}" type="slidenum">
              <a:rPr lang="pl-PL" sz="1400" b="0">
                <a:solidFill>
                  <a:srgbClr val="000000"/>
                </a:solidFill>
              </a:rPr>
              <a:pPr algn="r"/>
              <a:t>10</a:t>
            </a:fld>
            <a:endParaRPr lang="pl-PL" sz="1400" b="0"/>
          </a:p>
        </p:txBody>
      </p:sp>
      <p:graphicFrame>
        <p:nvGraphicFramePr>
          <p:cNvPr id="50286" name="Group 2158"/>
          <p:cNvGraphicFramePr>
            <a:graphicFrameLocks noGrp="1"/>
          </p:cNvGraphicFramePr>
          <p:nvPr/>
        </p:nvGraphicFramePr>
        <p:xfrm>
          <a:off x="214282" y="831528"/>
          <a:ext cx="8572560" cy="4812050"/>
        </p:xfrm>
        <a:graphic>
          <a:graphicData uri="http://schemas.openxmlformats.org/drawingml/2006/table">
            <a:tbl>
              <a:tblPr/>
              <a:tblGrid>
                <a:gridCol w="6858048"/>
                <a:gridCol w="1714512"/>
              </a:tblGrid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Wyszczególnienie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Projekt 2017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Transport i łączność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723 777 107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Gospodarka mieszkaniowa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291 469 496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Działalność usługowa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33 154 592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Administracja publiczna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291 960 767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Bezpieczeństwo publiczne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62 528 179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Obsługa długu publicznego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85 550 000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Różne rozliczenia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338 029 416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Oświata i wychowanie z Edukacyjną opieką wychowawczą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1 127 933 538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Pomoc społeczna z Rodziną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607 474 755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Gospodarka komunalna i ochrona środowiska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392 611 701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Kultura i ochrona dziedzictwa narodowego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142 166 485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WYDATKI OGÓŁEM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4 206 500 000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13" name="Rectangle 53"/>
          <p:cNvSpPr>
            <a:spLocks noChangeArrowheads="1"/>
          </p:cNvSpPr>
          <p:nvPr/>
        </p:nvSpPr>
        <p:spPr bwMode="auto">
          <a:xfrm>
            <a:off x="0" y="762000"/>
            <a:ext cx="144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7214" name="Rectangle 54"/>
          <p:cNvSpPr>
            <a:spLocks noChangeArrowheads="1"/>
          </p:cNvSpPr>
          <p:nvPr/>
        </p:nvSpPr>
        <p:spPr bwMode="auto">
          <a:xfrm>
            <a:off x="0" y="857232"/>
            <a:ext cx="144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1299" name="Rectangle 459"/>
          <p:cNvSpPr>
            <a:spLocks noRot="1" noChangeArrowheads="1"/>
          </p:cNvSpPr>
          <p:nvPr/>
        </p:nvSpPr>
        <p:spPr bwMode="auto">
          <a:xfrm>
            <a:off x="228600" y="152400"/>
            <a:ext cx="8610600" cy="400050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rIns="252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/>
              <a:t>Wydatki ogółem – wybrane działy </a:t>
            </a: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(w zł)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1755775" y="2735263"/>
          <a:ext cx="7358063" cy="386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428625" y="2514600"/>
          <a:ext cx="8715375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64578" name="Text Box 2"/>
          <p:cNvSpPr txBox="1">
            <a:spLocks noChangeArrowheads="1"/>
          </p:cNvSpPr>
          <p:nvPr/>
        </p:nvSpPr>
        <p:spPr bwMode="auto">
          <a:xfrm>
            <a:off x="1285852" y="928670"/>
            <a:ext cx="5100660" cy="212365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600" dirty="0"/>
              <a:t> </a:t>
            </a:r>
            <a:r>
              <a:rPr lang="pl-PL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Dział</a:t>
            </a:r>
          </a:p>
          <a:p>
            <a:pPr algn="l">
              <a:defRPr/>
            </a:pPr>
            <a:endParaRPr lang="pl-PL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80000"/>
              </a:lnSpc>
              <a:defRPr/>
            </a:pPr>
            <a:r>
              <a:rPr lang="pl-PL" sz="15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l-PL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 Oświata</a:t>
            </a:r>
          </a:p>
          <a:p>
            <a:pPr algn="l">
              <a:lnSpc>
                <a:spcPct val="80000"/>
              </a:lnSpc>
              <a:defRPr/>
            </a:pPr>
            <a:r>
              <a:rPr lang="pl-PL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2. Transport i </a:t>
            </a:r>
            <a:r>
              <a:rPr lang="pl-PL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łączność</a:t>
            </a:r>
          </a:p>
          <a:p>
            <a:pPr algn="l">
              <a:lnSpc>
                <a:spcPct val="80000"/>
              </a:lnSpc>
              <a:defRPr/>
            </a:pPr>
            <a:r>
              <a:rPr lang="pl-PL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3. Pomoc społeczna  z Rodziną</a:t>
            </a:r>
            <a:endParaRPr lang="pl-PL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80000"/>
              </a:lnSpc>
              <a:defRPr/>
            </a:pPr>
            <a:r>
              <a:rPr lang="pl-PL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3. Gospodarka komunalna </a:t>
            </a:r>
          </a:p>
          <a:p>
            <a:pPr algn="l">
              <a:lnSpc>
                <a:spcPct val="80000"/>
              </a:lnSpc>
              <a:defRPr/>
            </a:pPr>
            <a:r>
              <a:rPr lang="pl-PL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4. </a:t>
            </a:r>
            <a:r>
              <a:rPr lang="pl-PL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Administracja publiczna</a:t>
            </a:r>
            <a:endParaRPr lang="pl-PL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80000"/>
              </a:lnSpc>
              <a:defRPr/>
            </a:pPr>
            <a:r>
              <a:rPr lang="pl-PL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5. Gospodarka mieszkaniowa</a:t>
            </a:r>
          </a:p>
          <a:p>
            <a:pPr algn="l">
              <a:lnSpc>
                <a:spcPct val="80000"/>
              </a:lnSpc>
              <a:defRPr/>
            </a:pPr>
            <a:r>
              <a:rPr lang="pl-PL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l-PL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6. Kultura i ochrona dziedzictwa  narodowego</a:t>
            </a:r>
            <a:endParaRPr lang="pl-PL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80000"/>
              </a:lnSpc>
              <a:defRPr/>
            </a:pPr>
            <a:r>
              <a:rPr lang="pl-PL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7. </a:t>
            </a:r>
            <a:r>
              <a:rPr lang="pl-PL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Pozostałe</a:t>
            </a:r>
            <a:endParaRPr lang="pl-PL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861425" y="6553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C7E27439-FDC7-4358-BBD2-8122BDA4E0C5}" type="slidenum">
              <a:rPr lang="pl-PL" sz="1400" b="0">
                <a:solidFill>
                  <a:srgbClr val="000000"/>
                </a:solidFill>
              </a:rPr>
              <a:pPr algn="r"/>
              <a:t>11</a:t>
            </a:fld>
            <a:endParaRPr lang="pl-PL" sz="1400" b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619250" y="6553200"/>
            <a:ext cx="223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l-PL" sz="1400" b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6429388" y="928670"/>
            <a:ext cx="1571623" cy="212365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600" dirty="0"/>
              <a:t> </a:t>
            </a:r>
            <a:r>
              <a:rPr lang="pl-PL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Struktura</a:t>
            </a:r>
          </a:p>
          <a:p>
            <a:pPr algn="l">
              <a:defRPr/>
            </a:pPr>
            <a:endParaRPr lang="pl-PL" sz="1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80000"/>
              </a:lnSpc>
              <a:defRPr/>
            </a:pPr>
            <a:r>
              <a:rPr lang="pl-PL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27,0 %</a:t>
            </a:r>
            <a:endParaRPr lang="pl-PL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80000"/>
              </a:lnSpc>
              <a:defRPr/>
            </a:pPr>
            <a:r>
              <a:rPr lang="pl-PL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17,2 %</a:t>
            </a:r>
          </a:p>
          <a:p>
            <a:pPr algn="r">
              <a:lnSpc>
                <a:spcPct val="80000"/>
              </a:lnSpc>
              <a:defRPr/>
            </a:pPr>
            <a:r>
              <a:rPr lang="pl-PL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14,4 %</a:t>
            </a:r>
            <a:endParaRPr lang="pl-PL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80000"/>
              </a:lnSpc>
              <a:defRPr/>
            </a:pPr>
            <a:r>
              <a:rPr lang="pl-PL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9,3 </a:t>
            </a:r>
            <a:r>
              <a:rPr lang="pl-PL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 </a:t>
            </a:r>
          </a:p>
          <a:p>
            <a:pPr algn="r">
              <a:lnSpc>
                <a:spcPct val="80000"/>
              </a:lnSpc>
              <a:defRPr/>
            </a:pPr>
            <a:r>
              <a:rPr lang="pl-PL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pl-PL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6,9 </a:t>
            </a:r>
            <a:r>
              <a:rPr lang="pl-PL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</a:p>
          <a:p>
            <a:pPr algn="r">
              <a:lnSpc>
                <a:spcPct val="80000"/>
              </a:lnSpc>
              <a:defRPr/>
            </a:pPr>
            <a:r>
              <a:rPr lang="pl-PL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6,9 </a:t>
            </a:r>
            <a:r>
              <a:rPr lang="pl-PL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</a:p>
          <a:p>
            <a:pPr algn="r">
              <a:lnSpc>
                <a:spcPct val="80000"/>
              </a:lnSpc>
              <a:defRPr/>
            </a:pPr>
            <a:r>
              <a:rPr lang="pl-PL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3,4 </a:t>
            </a:r>
            <a:r>
              <a:rPr lang="pl-PL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</a:p>
          <a:p>
            <a:pPr algn="r">
              <a:lnSpc>
                <a:spcPct val="80000"/>
              </a:lnSpc>
              <a:defRPr/>
            </a:pPr>
            <a:r>
              <a:rPr lang="pl-PL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17,1 </a:t>
            </a:r>
            <a:r>
              <a:rPr lang="pl-PL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</a:p>
        </p:txBody>
      </p:sp>
      <p:sp>
        <p:nvSpPr>
          <p:cNvPr id="5128" name="Rectangle 5"/>
          <p:cNvSpPr>
            <a:spLocks noRot="1" noChangeArrowheads="1"/>
          </p:cNvSpPr>
          <p:nvPr/>
        </p:nvSpPr>
        <p:spPr bwMode="auto">
          <a:xfrm>
            <a:off x="228600" y="152400"/>
            <a:ext cx="8610600" cy="400050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rIns="252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Wydatki ogółem na rok </a:t>
            </a:r>
            <a:r>
              <a:rPr lang="pl-PL" dirty="0" smtClean="0"/>
              <a:t>2017 </a:t>
            </a:r>
            <a:r>
              <a:rPr lang="pl-PL" dirty="0"/>
              <a:t>- struktura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" y="838200"/>
          <a:ext cx="89916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805" name="Rectangle 5"/>
          <p:cNvSpPr>
            <a:spLocks noRot="1" noChangeArrowheads="1"/>
          </p:cNvSpPr>
          <p:nvPr/>
        </p:nvSpPr>
        <p:spPr bwMode="auto">
          <a:xfrm>
            <a:off x="228600" y="152400"/>
            <a:ext cx="8610600" cy="400050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rIns="2520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dirty="0"/>
              <a:t>Wydatki bieżące – wybrane działy </a:t>
            </a:r>
            <a:r>
              <a:rPr lang="pl-PL" dirty="0" smtClean="0"/>
              <a:t>2016/2017 </a:t>
            </a: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(w tys. zł)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Rot="1" noChangeArrowheads="1"/>
          </p:cNvSpPr>
          <p:nvPr/>
        </p:nvSpPr>
        <p:spPr bwMode="auto">
          <a:xfrm>
            <a:off x="228600" y="169863"/>
            <a:ext cx="8610600" cy="400050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rIns="252000" anchor="ctr">
            <a:spAutoFit/>
          </a:bodyPr>
          <a:lstStyle/>
          <a:p>
            <a:r>
              <a:rPr lang="pl-PL" dirty="0"/>
              <a:t>Wybrane zadania i programy </a:t>
            </a:r>
            <a:r>
              <a:rPr lang="pl-PL" dirty="0" smtClean="0"/>
              <a:t>w roku 2017</a:t>
            </a:r>
            <a:endParaRPr lang="pl-PL" dirty="0"/>
          </a:p>
        </p:txBody>
      </p:sp>
      <p:graphicFrame>
        <p:nvGraphicFramePr>
          <p:cNvPr id="5" name="Group 157"/>
          <p:cNvGraphicFramePr>
            <a:graphicFrameLocks noGrp="1"/>
          </p:cNvGraphicFramePr>
          <p:nvPr/>
        </p:nvGraphicFramePr>
        <p:xfrm>
          <a:off x="214283" y="857231"/>
          <a:ext cx="8643998" cy="4500595"/>
        </p:xfrm>
        <a:graphic>
          <a:graphicData uri="http://schemas.openxmlformats.org/drawingml/2006/table">
            <a:tbl>
              <a:tblPr/>
              <a:tblGrid>
                <a:gridCol w="500065"/>
                <a:gridCol w="6429420"/>
                <a:gridCol w="1714513"/>
              </a:tblGrid>
              <a:tr h="663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Budowa Osi  Zachodniej we Wrocławiu w ciągu 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drogi krajowej nr 94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79 059 000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Budowa i kompleksowa przebudowa szkół podstawowych i przedszkoli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68 020 310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Program poprawy stanu technicznego infrastruktury drogowej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51 871 000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Rewitalizacja miasta Wrocławia oraz Program Rewitalizacji Przedmieścia Oławskiego i Przedmieścia Odrzańskiego we Wrocławiu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37 975 469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Przebudowa ul. Buforowej w ciągu drogi wojewódzkiej nr 395 we Wrocławiu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34 670 608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Wrocławski </a:t>
                      </a: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Budżet </a:t>
                      </a:r>
                      <a:r>
                        <a:rPr kumimoji="0" lang="pl-P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Obywatelski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30 607 195</a:t>
                      </a:r>
                      <a:endParaRPr kumimoji="0" lang="pl-P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Zintegrowany System Transportu Szynowego w Aglomeracji 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we 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Wrocławiu – etap  III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21 901 226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Rot="1" noChangeArrowheads="1"/>
          </p:cNvSpPr>
          <p:nvPr/>
        </p:nvSpPr>
        <p:spPr bwMode="auto">
          <a:xfrm>
            <a:off x="228600" y="169863"/>
            <a:ext cx="8610600" cy="400050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rIns="252000" anchor="ctr">
            <a:spAutoFit/>
          </a:bodyPr>
          <a:lstStyle/>
          <a:p>
            <a:r>
              <a:rPr lang="pl-PL" dirty="0"/>
              <a:t>Wybrane zadania i programy </a:t>
            </a:r>
            <a:r>
              <a:rPr lang="pl-PL" dirty="0" smtClean="0"/>
              <a:t>w roku 2017</a:t>
            </a:r>
            <a:endParaRPr lang="pl-PL" dirty="0"/>
          </a:p>
        </p:txBody>
      </p:sp>
      <p:graphicFrame>
        <p:nvGraphicFramePr>
          <p:cNvPr id="5" name="Group 157"/>
          <p:cNvGraphicFramePr>
            <a:graphicFrameLocks noGrp="1"/>
          </p:cNvGraphicFramePr>
          <p:nvPr/>
        </p:nvGraphicFramePr>
        <p:xfrm>
          <a:off x="285720" y="928670"/>
          <a:ext cx="8572560" cy="3437589"/>
        </p:xfrm>
        <a:graphic>
          <a:graphicData uri="http://schemas.openxmlformats.org/drawingml/2006/table">
            <a:tbl>
              <a:tblPr/>
              <a:tblGrid>
                <a:gridCol w="642942"/>
                <a:gridCol w="6357982"/>
                <a:gridCol w="1571636"/>
              </a:tblGrid>
              <a:tr h="69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Program rowerowy 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19 462 000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Program przebudowy gminnego zasobu mieszkaniowego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18 922 100</a:t>
                      </a:r>
                      <a:endParaRPr kumimoji="0" lang="pl-P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Prace przygotowawcze i zadania towarzyszące inwestycjom drogowym</a:t>
                      </a:r>
                      <a:endParaRPr kumimoji="0" lang="pl-P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18 475 000</a:t>
                      </a:r>
                      <a:endParaRPr kumimoji="0" lang="pl-P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Przygotowanie infrastruktury sportowej w związku z The World Games wraz z renowacją Stadionu Olimpijskiego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14 500 000</a:t>
                      </a:r>
                      <a:endParaRPr kumimoji="0" lang="pl-P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1439" marR="251458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Budowa ul. </a:t>
                      </a:r>
                      <a:r>
                        <a:rPr kumimoji="0" lang="pl-PL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Wojanowskiej</a:t>
                      </a: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i drogi w ciągu Alei </a:t>
                      </a:r>
                      <a:r>
                        <a:rPr kumimoji="0" lang="pl-PL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Stabłowickiej</a:t>
                      </a: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we Wrocławiu</a:t>
                      </a:r>
                      <a:endParaRPr kumimoji="0" lang="pl-P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11 414 465</a:t>
                      </a:r>
                      <a:endParaRPr kumimoji="0" lang="pl-P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81000" y="12954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1" name="Rectangle 5"/>
          <p:cNvSpPr>
            <a:spLocks noRot="1" noChangeArrowheads="1"/>
          </p:cNvSpPr>
          <p:nvPr/>
        </p:nvSpPr>
        <p:spPr bwMode="auto">
          <a:xfrm>
            <a:off x="228600" y="152400"/>
            <a:ext cx="8610600" cy="1015663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rIns="252000" anchor="ctr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</a:rPr>
              <a:t>Stabilna sytuacja </a:t>
            </a:r>
            <a:r>
              <a:rPr lang="pl-PL" sz="2400" dirty="0">
                <a:solidFill>
                  <a:srgbClr val="FFFF00"/>
                </a:solidFill>
              </a:rPr>
              <a:t>finansowa Wrocławia</a:t>
            </a:r>
            <a:endParaRPr lang="pl-PL" sz="2400" dirty="0"/>
          </a:p>
          <a:p>
            <a:r>
              <a:rPr lang="pl-PL" sz="1800" dirty="0"/>
              <a:t>Wydatki  bieżące i dochody bieżące w latach </a:t>
            </a:r>
            <a:r>
              <a:rPr lang="pl-PL" sz="1800" dirty="0" smtClean="0"/>
              <a:t>2011-2017</a:t>
            </a:r>
          </a:p>
          <a:p>
            <a:endParaRPr lang="pl-PL" sz="18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Rot="1" noChangeArrowheads="1"/>
          </p:cNvSpPr>
          <p:nvPr/>
        </p:nvSpPr>
        <p:spPr bwMode="auto">
          <a:xfrm>
            <a:off x="228600" y="168275"/>
            <a:ext cx="8610600" cy="738188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rIns="252000" anchor="ctr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</a:rPr>
              <a:t>Stabilna </a:t>
            </a:r>
            <a:r>
              <a:rPr lang="pl-PL" sz="2400" dirty="0" smtClean="0">
                <a:solidFill>
                  <a:srgbClr val="FFFF00"/>
                </a:solidFill>
              </a:rPr>
              <a:t>sytuacja </a:t>
            </a:r>
            <a:r>
              <a:rPr lang="pl-PL" sz="2400" dirty="0">
                <a:solidFill>
                  <a:srgbClr val="FFFF00"/>
                </a:solidFill>
              </a:rPr>
              <a:t>finansowa Wrocławia</a:t>
            </a:r>
            <a:endParaRPr lang="pl-PL" sz="1800" b="0" dirty="0"/>
          </a:p>
          <a:p>
            <a:r>
              <a:rPr lang="pl-PL" sz="1800" dirty="0"/>
              <a:t>Spełnienie relacji o której mowa w art. 243 </a:t>
            </a:r>
            <a:r>
              <a:rPr lang="pl-PL" sz="1800" dirty="0" err="1"/>
              <a:t>ufp</a:t>
            </a:r>
            <a:endParaRPr lang="pl-PL" dirty="0">
              <a:solidFill>
                <a:schemeClr val="tx2"/>
              </a:solidFill>
            </a:endParaRPr>
          </a:p>
        </p:txBody>
      </p:sp>
      <p:graphicFrame>
        <p:nvGraphicFramePr>
          <p:cNvPr id="4" name="Group 28"/>
          <p:cNvGraphicFramePr>
            <a:graphicFrameLocks noGrp="1"/>
          </p:cNvGraphicFramePr>
          <p:nvPr/>
        </p:nvGraphicFramePr>
        <p:xfrm>
          <a:off x="228600" y="1857364"/>
          <a:ext cx="8558242" cy="3214710"/>
        </p:xfrm>
        <a:graphic>
          <a:graphicData uri="http://schemas.openxmlformats.org/drawingml/2006/table">
            <a:tbl>
              <a:tblPr/>
              <a:tblGrid>
                <a:gridCol w="6232893"/>
                <a:gridCol w="2325349"/>
              </a:tblGrid>
              <a:tr h="10495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Wyszczególnienie</a:t>
                      </a:r>
                    </a:p>
                  </a:txBody>
                  <a:tcPr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Projekt  2017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59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Wskaźnik planowanej łącznej kwoty spłaty zobowiązań</a:t>
                      </a:r>
                    </a:p>
                  </a:txBody>
                  <a:tcPr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8,24 %</a:t>
                      </a:r>
                    </a:p>
                  </a:txBody>
                  <a:tcPr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59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Dopuszczalny wskaźnik spłaty zobowiązań</a:t>
                      </a:r>
                    </a:p>
                  </a:txBody>
                  <a:tcPr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10,31 %</a:t>
                      </a:r>
                    </a:p>
                  </a:txBody>
                  <a:tcPr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8861425" y="6553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502A4B05-8C0E-427E-B8BA-C2516B17485C}" type="slidenum">
              <a:rPr lang="pl-PL" sz="1400" b="0">
                <a:solidFill>
                  <a:srgbClr val="000000"/>
                </a:solidFill>
              </a:rPr>
              <a:pPr algn="r"/>
              <a:t>2</a:t>
            </a:fld>
            <a:endParaRPr lang="pl-PL" sz="1400" b="0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409825" y="4208463"/>
            <a:ext cx="79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sz="1400" b="0">
              <a:latin typeface="Times New Roman" pitchFamily="18" charset="0"/>
            </a:endParaRPr>
          </a:p>
        </p:txBody>
      </p:sp>
      <p:sp>
        <p:nvSpPr>
          <p:cNvPr id="92206" name="Rectangle 46"/>
          <p:cNvSpPr>
            <a:spLocks noRot="1" noChangeArrowheads="1"/>
          </p:cNvSpPr>
          <p:nvPr/>
        </p:nvSpPr>
        <p:spPr bwMode="auto">
          <a:xfrm>
            <a:off x="228600" y="152400"/>
            <a:ext cx="8763000" cy="400050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rIns="2520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dirty="0"/>
              <a:t>Budżet w latach </a:t>
            </a:r>
            <a:r>
              <a:rPr lang="pl-PL" dirty="0" smtClean="0"/>
              <a:t>2016 </a:t>
            </a:r>
            <a:r>
              <a:rPr lang="pl-PL" dirty="0"/>
              <a:t>– </a:t>
            </a:r>
            <a:r>
              <a:rPr lang="pl-PL" dirty="0" smtClean="0"/>
              <a:t>2017 </a:t>
            </a: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(w mln zł)</a:t>
            </a: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</p:txBody>
      </p:sp>
      <p:sp>
        <p:nvSpPr>
          <p:cNvPr id="2054" name="Rectangle 55"/>
          <p:cNvSpPr>
            <a:spLocks noChangeArrowheads="1"/>
          </p:cNvSpPr>
          <p:nvPr/>
        </p:nvSpPr>
        <p:spPr bwMode="auto">
          <a:xfrm>
            <a:off x="4400550" y="3048000"/>
            <a:ext cx="344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252000">
            <a:spAutoFit/>
          </a:bodyPr>
          <a:lstStyle/>
          <a:p>
            <a:pPr eaLnBrk="0" hangingPunct="0"/>
            <a:endParaRPr lang="pl-PL" sz="4400">
              <a:solidFill>
                <a:srgbClr val="FFFFFF"/>
              </a:solidFill>
            </a:endParaRPr>
          </a:p>
        </p:txBody>
      </p:sp>
      <p:graphicFrame>
        <p:nvGraphicFramePr>
          <p:cNvPr id="7" name="Object 40"/>
          <p:cNvGraphicFramePr>
            <a:graphicFrameLocks noChangeAspect="1"/>
          </p:cNvGraphicFramePr>
          <p:nvPr/>
        </p:nvGraphicFramePr>
        <p:xfrm>
          <a:off x="0" y="714356"/>
          <a:ext cx="902970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861425" y="6553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5AB67E65-04B3-448C-94A6-4FBC2D874874}" type="slidenum">
              <a:rPr lang="pl-PL" sz="1400" b="0">
                <a:solidFill>
                  <a:srgbClr val="000000"/>
                </a:solidFill>
              </a:rPr>
              <a:pPr algn="r"/>
              <a:t>3</a:t>
            </a:fld>
            <a:endParaRPr lang="pl-PL" sz="1400" b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409825" y="4208463"/>
            <a:ext cx="79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sz="1400" b="0">
              <a:latin typeface="Times New Roman" pitchFamily="18" charset="0"/>
            </a:endParaRPr>
          </a:p>
        </p:txBody>
      </p:sp>
      <p:graphicFrame>
        <p:nvGraphicFramePr>
          <p:cNvPr id="88125" name="Group 61"/>
          <p:cNvGraphicFramePr>
            <a:graphicFrameLocks noGrp="1"/>
          </p:cNvGraphicFramePr>
          <p:nvPr/>
        </p:nvGraphicFramePr>
        <p:xfrm>
          <a:off x="285750" y="1000125"/>
          <a:ext cx="8534723" cy="4500561"/>
        </p:xfrm>
        <a:graphic>
          <a:graphicData uri="http://schemas.openxmlformats.org/drawingml/2006/table">
            <a:tbl>
              <a:tblPr/>
              <a:tblGrid>
                <a:gridCol w="3781207"/>
                <a:gridCol w="2376758"/>
                <a:gridCol w="2376758"/>
              </a:tblGrid>
              <a:tr h="673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Wyszczególnienie</a:t>
                      </a:r>
                    </a:p>
                  </a:txBody>
                  <a:tcPr marL="91439" marR="25145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 01.01.2016</a:t>
                      </a:r>
                    </a:p>
                  </a:txBody>
                  <a:tcPr marL="91439" marR="25145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Projekt 2017</a:t>
                      </a:r>
                    </a:p>
                  </a:txBody>
                  <a:tcPr marL="91439" marR="25145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Dochody ogółem, w tym:</a:t>
                      </a:r>
                    </a:p>
                  </a:txBody>
                  <a:tcPr marL="91439" marR="25145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3 832 842 600</a:t>
                      </a:r>
                    </a:p>
                  </a:txBody>
                  <a:tcPr marL="91439" marR="25145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4 041 500 000</a:t>
                      </a:r>
                    </a:p>
                  </a:txBody>
                  <a:tcPr marL="91439" marR="25145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66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Dochody bieżące</a:t>
                      </a:r>
                    </a:p>
                  </a:txBody>
                  <a:tcPr marL="91439" marR="25145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3 411 628 421</a:t>
                      </a:r>
                    </a:p>
                  </a:txBody>
                  <a:tcPr marL="91439" marR="25145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3 713 264 500</a:t>
                      </a:r>
                    </a:p>
                  </a:txBody>
                  <a:tcPr marL="91439" marR="25145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8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Dochody majątkowe</a:t>
                      </a:r>
                    </a:p>
                  </a:txBody>
                  <a:tcPr marL="91439" marR="25145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421 214 179</a:t>
                      </a:r>
                    </a:p>
                  </a:txBody>
                  <a:tcPr marL="91439" marR="25145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328 235 500</a:t>
                      </a:r>
                    </a:p>
                  </a:txBody>
                  <a:tcPr marL="91439" marR="25145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Wydatki ogółem, w tym:</a:t>
                      </a:r>
                    </a:p>
                  </a:txBody>
                  <a:tcPr marL="91439" marR="25145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3 898 342 600</a:t>
                      </a:r>
                    </a:p>
                  </a:txBody>
                  <a:tcPr marL="91439" marR="25145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4 206 500 000</a:t>
                      </a:r>
                    </a:p>
                  </a:txBody>
                  <a:tcPr marL="91439" marR="25145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Wydatki bieżące</a:t>
                      </a:r>
                    </a:p>
                  </a:txBody>
                  <a:tcPr marL="91439" marR="25145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3 177 926 842</a:t>
                      </a:r>
                    </a:p>
                  </a:txBody>
                  <a:tcPr marL="91439" marR="25145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3 381 861 300</a:t>
                      </a:r>
                    </a:p>
                  </a:txBody>
                  <a:tcPr marL="91439" marR="25145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Wydatki majątkowe</a:t>
                      </a:r>
                    </a:p>
                  </a:txBody>
                  <a:tcPr marL="91439" marR="25145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720 415 758</a:t>
                      </a:r>
                    </a:p>
                  </a:txBody>
                  <a:tcPr marL="91439" marR="25145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824 638 700</a:t>
                      </a:r>
                    </a:p>
                  </a:txBody>
                  <a:tcPr marL="91439" marR="25145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8" name="Rectangle 51"/>
          <p:cNvSpPr>
            <a:spLocks noRot="1" noChangeArrowheads="1"/>
          </p:cNvSpPr>
          <p:nvPr/>
        </p:nvSpPr>
        <p:spPr bwMode="auto">
          <a:xfrm>
            <a:off x="228600" y="152400"/>
            <a:ext cx="8763000" cy="400050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rIns="252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Budżet w latach </a:t>
            </a:r>
            <a:r>
              <a:rPr lang="pl-PL" dirty="0" smtClean="0"/>
              <a:t>2016 – 2017 </a:t>
            </a: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(w zł)</a:t>
            </a: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1"/>
          <p:cNvSpPr>
            <a:spLocks noRot="1" noChangeArrowheads="1"/>
          </p:cNvSpPr>
          <p:nvPr/>
        </p:nvSpPr>
        <p:spPr bwMode="auto">
          <a:xfrm>
            <a:off x="228600" y="152400"/>
            <a:ext cx="8763000" cy="400050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rIns="252000" anchor="ctr">
            <a:spAutoFit/>
          </a:bodyPr>
          <a:lstStyle/>
          <a:p>
            <a:r>
              <a:rPr lang="pl-PL" dirty="0"/>
              <a:t>Dochody ogółem per capita w latach </a:t>
            </a:r>
            <a:r>
              <a:rPr lang="pl-PL" dirty="0" smtClean="0"/>
              <a:t>2012-2017</a:t>
            </a:r>
            <a:endParaRPr lang="pl-PL" b="0" dirty="0">
              <a:solidFill>
                <a:schemeClr val="tx2"/>
              </a:solidFill>
            </a:endParaRPr>
          </a:p>
        </p:txBody>
      </p:sp>
      <p:graphicFrame>
        <p:nvGraphicFramePr>
          <p:cNvPr id="5" name="Wykres 4"/>
          <p:cNvGraphicFramePr/>
          <p:nvPr/>
        </p:nvGraphicFramePr>
        <p:xfrm>
          <a:off x="0" y="785794"/>
          <a:ext cx="91440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8632825" y="6553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C0EF369E-6097-4416-A9B3-B41D5BDD8018}" type="slidenum">
              <a:rPr lang="pl-PL" sz="1400" b="0">
                <a:solidFill>
                  <a:srgbClr val="000000"/>
                </a:solidFill>
              </a:rPr>
              <a:pPr algn="r"/>
              <a:t>5</a:t>
            </a:fld>
            <a:endParaRPr lang="pl-PL" sz="1400" b="0"/>
          </a:p>
        </p:txBody>
      </p:sp>
      <p:graphicFrame>
        <p:nvGraphicFramePr>
          <p:cNvPr id="50286" name="Group 2158"/>
          <p:cNvGraphicFramePr>
            <a:graphicFrameLocks noGrp="1"/>
          </p:cNvGraphicFramePr>
          <p:nvPr/>
        </p:nvGraphicFramePr>
        <p:xfrm>
          <a:off x="214282" y="714357"/>
          <a:ext cx="8572560" cy="5143536"/>
        </p:xfrm>
        <a:graphic>
          <a:graphicData uri="http://schemas.openxmlformats.org/drawingml/2006/table">
            <a:tbl>
              <a:tblPr/>
              <a:tblGrid>
                <a:gridCol w="5190724"/>
                <a:gridCol w="1667324"/>
                <a:gridCol w="1714512"/>
              </a:tblGrid>
              <a:tr h="756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Wyszczególnienie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 01.01.2016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Projekt 2017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A. Dochody własne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 wpływy z podatków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 wpływy z opłat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 dochody z majątku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 dochody z usług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 pozostałe dochody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 udział w podatkach PIT i CIT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2 852 932 044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523 362 700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347 958 835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431 008 900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273 281 277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155 135 260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1 122 185 072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2 865 531 824</a:t>
                      </a:r>
                    </a:p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530 340 700</a:t>
                      </a:r>
                    </a:p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314 458 310</a:t>
                      </a:r>
                    </a:p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414 678 100</a:t>
                      </a:r>
                    </a:p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269 842 930</a:t>
                      </a:r>
                    </a:p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127 963 495</a:t>
                      </a:r>
                    </a:p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1  208 248 289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B. Subwencja ogólna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554 842 852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593 074 568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7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 Dotacje i środki na finansowanie wydatków na realizację zadań finansowanych z udziałem środków europejskich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198 156 117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136 072 705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D. Pozostałe dotacje i środki (w tym z budżetu państwa)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226 911 587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446 820 903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DOCHODY OGÓŁEM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3  832 842 600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4 041 500 000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13" name="Rectangle 53"/>
          <p:cNvSpPr>
            <a:spLocks noChangeArrowheads="1"/>
          </p:cNvSpPr>
          <p:nvPr/>
        </p:nvSpPr>
        <p:spPr bwMode="auto">
          <a:xfrm>
            <a:off x="0" y="762000"/>
            <a:ext cx="144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7214" name="Rectangle 54"/>
          <p:cNvSpPr>
            <a:spLocks noChangeArrowheads="1"/>
          </p:cNvSpPr>
          <p:nvPr/>
        </p:nvSpPr>
        <p:spPr bwMode="auto">
          <a:xfrm>
            <a:off x="0" y="762000"/>
            <a:ext cx="144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1299" name="Rectangle 459"/>
          <p:cNvSpPr>
            <a:spLocks noRot="1" noChangeArrowheads="1"/>
          </p:cNvSpPr>
          <p:nvPr/>
        </p:nvSpPr>
        <p:spPr bwMode="auto">
          <a:xfrm>
            <a:off x="228600" y="152400"/>
            <a:ext cx="8610600" cy="400050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rIns="252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Dochody ogółem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0" y="642938"/>
          <a:ext cx="9615488" cy="550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5781" name="Rectangle 459"/>
          <p:cNvSpPr>
            <a:spLocks noRot="1" noChangeArrowheads="1"/>
          </p:cNvSpPr>
          <p:nvPr/>
        </p:nvSpPr>
        <p:spPr bwMode="auto">
          <a:xfrm>
            <a:off x="228600" y="152400"/>
            <a:ext cx="8610600" cy="400050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rIns="2520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dirty="0"/>
              <a:t>Dochody własne </a:t>
            </a:r>
            <a:r>
              <a:rPr lang="pl-PL" dirty="0" smtClean="0">
                <a:solidFill>
                  <a:schemeClr val="tx2"/>
                </a:solidFill>
              </a:rPr>
              <a:t>2016/2017 </a:t>
            </a: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(w </a:t>
            </a: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tys. zł)</a:t>
            </a: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1"/>
          <p:cNvSpPr>
            <a:spLocks noRot="1" noChangeArrowheads="1"/>
          </p:cNvSpPr>
          <p:nvPr/>
        </p:nvSpPr>
        <p:spPr bwMode="auto">
          <a:xfrm>
            <a:off x="214282" y="214290"/>
            <a:ext cx="8763000" cy="400050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rIns="252000" anchor="ctr">
            <a:spAutoFit/>
          </a:bodyPr>
          <a:lstStyle/>
          <a:p>
            <a:r>
              <a:rPr lang="pl-PL" dirty="0" smtClean="0"/>
              <a:t>Dochody z PIT w latach </a:t>
            </a:r>
            <a:r>
              <a:rPr lang="pl-PL" dirty="0" smtClean="0"/>
              <a:t>2015-2017 ( w mln zł)</a:t>
            </a:r>
            <a:endParaRPr lang="pl-PL" b="0" dirty="0">
              <a:solidFill>
                <a:schemeClr val="tx2"/>
              </a:solidFill>
            </a:endParaRPr>
          </a:p>
        </p:txBody>
      </p:sp>
      <p:graphicFrame>
        <p:nvGraphicFramePr>
          <p:cNvPr id="4" name="Wykres 3"/>
          <p:cNvGraphicFramePr/>
          <p:nvPr/>
        </p:nvGraphicFramePr>
        <p:xfrm>
          <a:off x="214282" y="1285860"/>
          <a:ext cx="864399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2875" y="642938"/>
          <a:ext cx="8736013" cy="571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7828" name="Rectangle 459"/>
          <p:cNvSpPr>
            <a:spLocks noRot="1" noChangeArrowheads="1"/>
          </p:cNvSpPr>
          <p:nvPr/>
        </p:nvSpPr>
        <p:spPr bwMode="auto">
          <a:xfrm>
            <a:off x="228600" y="152400"/>
            <a:ext cx="8610600" cy="400050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rIns="2520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dirty="0"/>
              <a:t>Dotacje </a:t>
            </a:r>
            <a:r>
              <a:rPr lang="pl-PL" dirty="0" smtClean="0">
                <a:solidFill>
                  <a:schemeClr val="tx2"/>
                </a:solidFill>
              </a:rPr>
              <a:t>2016/2017 </a:t>
            </a: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(w tys. zł)</a:t>
            </a: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658938" y="6553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pl-PL" sz="1400" b="0">
              <a:solidFill>
                <a:schemeClr val="bg1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861425" y="6553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3ECB6168-54FE-4C42-8FAF-5A3E04CD2009}" type="slidenum">
              <a:rPr lang="pl-PL" sz="1400" b="0">
                <a:solidFill>
                  <a:srgbClr val="000000"/>
                </a:solidFill>
              </a:rPr>
              <a:pPr algn="r"/>
              <a:t>9</a:t>
            </a:fld>
            <a:endParaRPr lang="pl-PL" sz="1400" b="0"/>
          </a:p>
        </p:txBody>
      </p:sp>
      <p:sp>
        <p:nvSpPr>
          <p:cNvPr id="14340" name="Rectangle 5"/>
          <p:cNvSpPr>
            <a:spLocks noRot="1" noChangeArrowheads="1"/>
          </p:cNvSpPr>
          <p:nvPr/>
        </p:nvSpPr>
        <p:spPr bwMode="auto">
          <a:xfrm>
            <a:off x="228600" y="152400"/>
            <a:ext cx="8610600" cy="400110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rIns="252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Wydatki </a:t>
            </a:r>
            <a:r>
              <a:rPr lang="pl-PL" dirty="0" smtClean="0"/>
              <a:t>ogółem </a:t>
            </a: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(w tys. zł)</a:t>
            </a: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endParaRPr lang="pl-PL" dirty="0"/>
          </a:p>
        </p:txBody>
      </p:sp>
      <p:graphicFrame>
        <p:nvGraphicFramePr>
          <p:cNvPr id="8" name="Object 177"/>
          <p:cNvGraphicFramePr>
            <a:graphicFrameLocks noChangeAspect="1"/>
          </p:cNvGraphicFramePr>
          <p:nvPr/>
        </p:nvGraphicFramePr>
        <p:xfrm>
          <a:off x="-785850" y="428604"/>
          <a:ext cx="10429917" cy="674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arstwy szkła - TZ">
  <a:themeElements>
    <a:clrScheme name="1_Warstwy szkła - TZ 6">
      <a:dk1>
        <a:srgbClr val="48486A"/>
      </a:dk1>
      <a:lt1>
        <a:srgbClr val="FFFFFF"/>
      </a:lt1>
      <a:dk2>
        <a:srgbClr val="000099"/>
      </a:dk2>
      <a:lt2>
        <a:srgbClr val="F8F8F8"/>
      </a:lt2>
      <a:accent1>
        <a:srgbClr val="6699FF"/>
      </a:accent1>
      <a:accent2>
        <a:srgbClr val="0000FF"/>
      </a:accent2>
      <a:accent3>
        <a:srgbClr val="AAAACA"/>
      </a:accent3>
      <a:accent4>
        <a:srgbClr val="DADADA"/>
      </a:accent4>
      <a:accent5>
        <a:srgbClr val="B8CAFF"/>
      </a:accent5>
      <a:accent6>
        <a:srgbClr val="0000E7"/>
      </a:accent6>
      <a:hlink>
        <a:srgbClr val="3DCCFF"/>
      </a:hlink>
      <a:folHlink>
        <a:srgbClr val="CCECFF"/>
      </a:folHlink>
    </a:clrScheme>
    <a:fontScheme name="1_Warstwy szkła - 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25200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25200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arstwy szkła - TZ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rstwy szkła - TZ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rstwy szkła - TZ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rstwy szkła - TZ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rstwy szkła - TZ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rstwy szkła - TZ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rstwy szkła - TZ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rstwy szkła - TZ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fundusze_strukturalne-tz</Template>
  <TotalTime>21397</TotalTime>
  <Words>834</Words>
  <Application>Microsoft Office PowerPoint</Application>
  <PresentationFormat>Pokaz na ekranie (4:3)</PresentationFormat>
  <Paragraphs>239</Paragraphs>
  <Slides>16</Slides>
  <Notes>8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8" baseType="lpstr">
      <vt:lpstr>1_Warstwy szkła - TZ</vt:lpstr>
      <vt:lpstr>CorelDRAW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Company>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MOI</dc:creator>
  <cp:lastModifiedBy>umkaur01</cp:lastModifiedBy>
  <cp:revision>2768</cp:revision>
  <dcterms:created xsi:type="dcterms:W3CDTF">2004-03-11T15:25:39Z</dcterms:created>
  <dcterms:modified xsi:type="dcterms:W3CDTF">2016-11-10T13:44:27Z</dcterms:modified>
</cp:coreProperties>
</file>